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5"/>
  </p:notesMasterIdLst>
  <p:sldIdLst>
    <p:sldId id="256" r:id="rId2"/>
    <p:sldId id="313" r:id="rId3"/>
    <p:sldId id="314" r:id="rId4"/>
    <p:sldId id="315" r:id="rId5"/>
    <p:sldId id="316" r:id="rId6"/>
    <p:sldId id="258" r:id="rId7"/>
    <p:sldId id="259" r:id="rId8"/>
    <p:sldId id="317" r:id="rId9"/>
    <p:sldId id="318" r:id="rId10"/>
    <p:sldId id="319" r:id="rId11"/>
    <p:sldId id="267" r:id="rId12"/>
    <p:sldId id="320" r:id="rId13"/>
    <p:sldId id="321" r:id="rId14"/>
  </p:sldIdLst>
  <p:sldSz cx="9144000" cy="5143500" type="screen16x9"/>
  <p:notesSz cx="6858000" cy="9144000"/>
  <p:embeddedFontLst>
    <p:embeddedFont>
      <p:font typeface="Anaheim" panose="020B0604020202020204" charset="0"/>
      <p:regular r:id="rId16"/>
      <p:bold r:id="rId17"/>
    </p:embeddedFont>
    <p:embeddedFont>
      <p:font typeface="Aptos Mono" panose="020B0009020202020204" pitchFamily="49" charset="0"/>
      <p:regular r:id="rId18"/>
    </p:embeddedFont>
    <p:embeddedFont>
      <p:font typeface="Barlow" panose="00000500000000000000" pitchFamily="2" charset="0"/>
      <p:regular r:id="rId19"/>
      <p:bold r:id="rId20"/>
      <p:italic r:id="rId21"/>
      <p:boldItalic r:id="rId22"/>
    </p:embeddedFont>
    <p:embeddedFont>
      <p:font typeface="Bebas Neue" panose="020B0606020202050201" pitchFamily="34" charset="0"/>
      <p:regular r:id="rId23"/>
    </p:embeddedFont>
    <p:embeddedFont>
      <p:font typeface="DM Sans" pitchFamily="2" charset="0"/>
      <p:regular r:id="rId24"/>
      <p:bold r:id="rId25"/>
      <p:italic r:id="rId26"/>
      <p:boldItalic r:id="rId27"/>
    </p:embeddedFont>
    <p:embeddedFont>
      <p:font typeface="Inter Tight ExtraBold" panose="020B0604020202020204" charset="0"/>
      <p:bold r:id="rId28"/>
      <p:boldItalic r:id="rId29"/>
    </p:embeddedFont>
    <p:embeddedFont>
      <p:font typeface="Nunito Light" pitchFamily="2" charset="0"/>
      <p:regular r:id="rId30"/>
      <p:italic r:id="rId31"/>
    </p:embeddedFont>
    <p:embeddedFont>
      <p:font typeface="Open Sans Light" panose="020B0306030504020204" pitchFamily="34" charset="0"/>
      <p:regular r:id="rId32"/>
      <p:italic r:id="rId33"/>
    </p:embeddedFont>
    <p:embeddedFont>
      <p:font typeface="Raleway" pitchFamily="2" charset="0"/>
      <p:regular r:id="rId34"/>
      <p:bold r:id="rId35"/>
      <p:italic r:id="rId36"/>
      <p:boldItalic r:id="rId37"/>
    </p:embeddedFont>
    <p:embeddedFont>
      <p:font typeface="Sans Serif Collection" panose="020B0502040504020204" pitchFamily="3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FA4509-F6CC-4D38-BA08-D08A6D23BB7F}">
  <a:tblStyle styleId="{35FA4509-F6CC-4D38-BA08-D08A6D23BB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890E0AE-A694-4544-93E9-5559527BD3F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039" autoAdjust="0"/>
  </p:normalViewPr>
  <p:slideViewPr>
    <p:cSldViewPr snapToGrid="0">
      <p:cViewPr varScale="1">
        <p:scale>
          <a:sx n="85" d="100"/>
          <a:sy n="85" d="100"/>
        </p:scale>
        <p:origin x="137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presProps" Target="presProps.xml"/><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diagrams/_rels/data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4" Type="http://schemas.openxmlformats.org/officeDocument/2006/relationships/image" Target="../media/image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4"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8008D2-622C-4993-9BB8-CFE572760F9B}" type="doc">
      <dgm:prSet loTypeId="urn:microsoft.com/office/officeart/2011/layout/TabList" loCatId="list" qsTypeId="urn:microsoft.com/office/officeart/2005/8/quickstyle/simple1" qsCatId="simple" csTypeId="urn:microsoft.com/office/officeart/2005/8/colors/accent0_2" csCatId="mainScheme" phldr="1"/>
      <dgm:spPr/>
      <dgm:t>
        <a:bodyPr/>
        <a:lstStyle/>
        <a:p>
          <a:endParaRPr lang="en-US"/>
        </a:p>
      </dgm:t>
    </dgm:pt>
    <dgm:pt modelId="{9B1B9EB9-A921-4093-A14A-D70AE0C8BFD1}">
      <dgm:prSet phldrT="[Text]" custT="1"/>
      <dgm:spPr/>
      <dgm:t>
        <a:bodyPr/>
        <a:lstStyle/>
        <a:p>
          <a:r>
            <a:rPr lang="uk-UA" sz="1200" dirty="0"/>
            <a:t>Відсутність фінансової обізнаності</a:t>
          </a:r>
          <a:endParaRPr lang="en-US" sz="1200" dirty="0"/>
        </a:p>
      </dgm:t>
    </dgm:pt>
    <dgm:pt modelId="{7FD0B284-1439-4959-9E31-47834D574791}" type="parTrans" cxnId="{AA4A9BA3-379D-4E25-A714-4B1DE3E71E28}">
      <dgm:prSet/>
      <dgm:spPr/>
      <dgm:t>
        <a:bodyPr/>
        <a:lstStyle/>
        <a:p>
          <a:endParaRPr lang="en-US" sz="1200"/>
        </a:p>
      </dgm:t>
    </dgm:pt>
    <dgm:pt modelId="{38E02E45-609E-4903-80AB-2C20D5DF3A0A}" type="sibTrans" cxnId="{AA4A9BA3-379D-4E25-A714-4B1DE3E71E28}">
      <dgm:prSet/>
      <dgm:spPr/>
      <dgm:t>
        <a:bodyPr/>
        <a:lstStyle/>
        <a:p>
          <a:endParaRPr lang="en-US" sz="1200"/>
        </a:p>
      </dgm:t>
    </dgm:pt>
    <dgm:pt modelId="{BEB62976-A3D4-4C65-BC1E-58BA11F46F9E}">
      <dgm:prSet phldrT="[Text]" custT="1"/>
      <dgm:spPr/>
      <dgm:t>
        <a:bodyPr anchor="ctr"/>
        <a:lstStyle/>
        <a:p>
          <a:pPr algn="l"/>
          <a:r>
            <a:rPr lang="ru-RU" sz="1200" dirty="0"/>
            <a:t>Багатьом людям складно відстежувати власні доходи й витрати, що часто призводить до надмірних витрат і фінансового стресу.</a:t>
          </a:r>
          <a:endParaRPr lang="en-US" sz="1200" dirty="0"/>
        </a:p>
      </dgm:t>
    </dgm:pt>
    <dgm:pt modelId="{B98CD596-9DD4-49CA-B933-30FA330AF7DC}" type="parTrans" cxnId="{C3067D47-5A52-4AE7-BC9F-79016D09F91E}">
      <dgm:prSet/>
      <dgm:spPr/>
      <dgm:t>
        <a:bodyPr/>
        <a:lstStyle/>
        <a:p>
          <a:endParaRPr lang="en-US" sz="1200"/>
        </a:p>
      </dgm:t>
    </dgm:pt>
    <dgm:pt modelId="{C70173A7-307C-4A10-8F71-AF4ED5493A29}" type="sibTrans" cxnId="{C3067D47-5A52-4AE7-BC9F-79016D09F91E}">
      <dgm:prSet/>
      <dgm:spPr/>
      <dgm:t>
        <a:bodyPr/>
        <a:lstStyle/>
        <a:p>
          <a:endParaRPr lang="en-US" sz="1200"/>
        </a:p>
      </dgm:t>
    </dgm:pt>
    <dgm:pt modelId="{D62008E1-41A9-4150-9719-A8C0A483EDDD}">
      <dgm:prSet phldrT="[Text]" custT="1"/>
      <dgm:spPr/>
      <dgm:t>
        <a:bodyPr/>
        <a:lstStyle/>
        <a:p>
          <a:r>
            <a:rPr lang="uk-UA" sz="1200" dirty="0"/>
            <a:t>Складнощі з плануванням бюджету</a:t>
          </a:r>
          <a:endParaRPr lang="en-US" sz="1200" dirty="0"/>
        </a:p>
      </dgm:t>
    </dgm:pt>
    <dgm:pt modelId="{4EDC8657-34B0-4856-BD0C-D286316DB257}" type="parTrans" cxnId="{2C11D075-475C-483F-AE13-63E513472DD6}">
      <dgm:prSet/>
      <dgm:spPr/>
      <dgm:t>
        <a:bodyPr/>
        <a:lstStyle/>
        <a:p>
          <a:endParaRPr lang="en-US" sz="1200"/>
        </a:p>
      </dgm:t>
    </dgm:pt>
    <dgm:pt modelId="{02E2EBAA-D5FC-4057-95E9-DF7D197C7682}" type="sibTrans" cxnId="{2C11D075-475C-483F-AE13-63E513472DD6}">
      <dgm:prSet/>
      <dgm:spPr/>
      <dgm:t>
        <a:bodyPr/>
        <a:lstStyle/>
        <a:p>
          <a:endParaRPr lang="en-US" sz="1200"/>
        </a:p>
      </dgm:t>
    </dgm:pt>
    <dgm:pt modelId="{098147D6-F738-4F87-8D4D-9CE37D74684D}">
      <dgm:prSet phldrT="[Text]" custT="1"/>
      <dgm:spPr/>
      <dgm:t>
        <a:bodyPr anchor="ctr"/>
        <a:lstStyle/>
        <a:p>
          <a:r>
            <a:rPr lang="ru-RU" sz="1200" dirty="0"/>
            <a:t>Створювати й дотримуватись бюджету непросто без відповідних інструментів.</a:t>
          </a:r>
          <a:endParaRPr lang="en-US" sz="1200" dirty="0"/>
        </a:p>
      </dgm:t>
    </dgm:pt>
    <dgm:pt modelId="{1D9B9D49-3A17-4DA3-B6C8-1C8EED8536C2}" type="parTrans" cxnId="{671BA621-DC22-45B5-8BD1-D46CDBAE01BF}">
      <dgm:prSet/>
      <dgm:spPr/>
      <dgm:t>
        <a:bodyPr/>
        <a:lstStyle/>
        <a:p>
          <a:endParaRPr lang="en-US" sz="1200"/>
        </a:p>
      </dgm:t>
    </dgm:pt>
    <dgm:pt modelId="{396EA930-594A-436D-836F-D168F30FDD92}" type="sibTrans" cxnId="{671BA621-DC22-45B5-8BD1-D46CDBAE01BF}">
      <dgm:prSet/>
      <dgm:spPr/>
      <dgm:t>
        <a:bodyPr/>
        <a:lstStyle/>
        <a:p>
          <a:endParaRPr lang="en-US" sz="1200"/>
        </a:p>
      </dgm:t>
    </dgm:pt>
    <dgm:pt modelId="{DC58DFB5-3450-46BA-B7A2-D82282BA0AFA}">
      <dgm:prSet phldrT="[Text]" custT="1"/>
      <dgm:spPr/>
      <dgm:t>
        <a:bodyPr anchor="ctr"/>
        <a:lstStyle/>
        <a:p>
          <a:r>
            <a:rPr lang="uk-UA" sz="1200" dirty="0"/>
            <a:t>Обмеженість фінансових аналітик</a:t>
          </a:r>
          <a:endParaRPr lang="en-US" sz="1200" dirty="0"/>
        </a:p>
      </dgm:t>
    </dgm:pt>
    <dgm:pt modelId="{4F194133-C16D-4557-83CD-4CF91D3BE13D}" type="parTrans" cxnId="{342804DE-3E66-49AC-B3B6-0D3139E2236A}">
      <dgm:prSet/>
      <dgm:spPr/>
      <dgm:t>
        <a:bodyPr/>
        <a:lstStyle/>
        <a:p>
          <a:endParaRPr lang="en-US"/>
        </a:p>
      </dgm:t>
    </dgm:pt>
    <dgm:pt modelId="{44A6104C-4B7E-47AC-BDBD-69FBA27B07AE}" type="sibTrans" cxnId="{342804DE-3E66-49AC-B3B6-0D3139E2236A}">
      <dgm:prSet/>
      <dgm:spPr/>
      <dgm:t>
        <a:bodyPr/>
        <a:lstStyle/>
        <a:p>
          <a:endParaRPr lang="en-US"/>
        </a:p>
      </dgm:t>
    </dgm:pt>
    <dgm:pt modelId="{DB639A47-43F2-43C2-A777-8AB7F8D17418}">
      <dgm:prSet phldrT="[Text]" custT="1"/>
      <dgm:spPr/>
      <dgm:t>
        <a:bodyPr anchor="ctr"/>
        <a:lstStyle/>
        <a:p>
          <a:r>
            <a:rPr lang="ru-RU" sz="1200" dirty="0"/>
            <a:t>Затратність часу на управління фінансами</a:t>
          </a:r>
          <a:endParaRPr lang="en-US" sz="1200" dirty="0"/>
        </a:p>
      </dgm:t>
    </dgm:pt>
    <dgm:pt modelId="{F11638EF-FE9D-4C2B-9C7B-13888A09CD14}" type="parTrans" cxnId="{830D5E11-9456-4A65-8973-7668C7CA8A32}">
      <dgm:prSet/>
      <dgm:spPr/>
      <dgm:t>
        <a:bodyPr/>
        <a:lstStyle/>
        <a:p>
          <a:endParaRPr lang="en-US"/>
        </a:p>
      </dgm:t>
    </dgm:pt>
    <dgm:pt modelId="{B22CAC40-1C3D-4492-8E0D-FD95453234FA}" type="sibTrans" cxnId="{830D5E11-9456-4A65-8973-7668C7CA8A32}">
      <dgm:prSet/>
      <dgm:spPr/>
      <dgm:t>
        <a:bodyPr/>
        <a:lstStyle/>
        <a:p>
          <a:endParaRPr lang="en-US"/>
        </a:p>
      </dgm:t>
    </dgm:pt>
    <dgm:pt modelId="{44E08967-E7FC-4EEB-9DAC-0D2E38678902}">
      <dgm:prSet phldrT="[Text]" custT="1"/>
      <dgm:spPr/>
      <dgm:t>
        <a:bodyPr anchor="ctr"/>
        <a:lstStyle/>
        <a:p>
          <a:r>
            <a:rPr lang="ru-RU" sz="1200" dirty="0"/>
            <a:t>Традиційні засоби часто не пропонують глибокого аналізу чи персоналізованих рекомендацій.</a:t>
          </a:r>
          <a:endParaRPr lang="en-US" sz="1200" dirty="0"/>
        </a:p>
      </dgm:t>
    </dgm:pt>
    <dgm:pt modelId="{3DFE1DF0-5F98-423A-ABA7-995FB0682F33}" type="parTrans" cxnId="{BE2452AD-16B9-4489-9AA6-2DC4F17CE9EE}">
      <dgm:prSet/>
      <dgm:spPr/>
      <dgm:t>
        <a:bodyPr/>
        <a:lstStyle/>
        <a:p>
          <a:endParaRPr lang="en-US"/>
        </a:p>
      </dgm:t>
    </dgm:pt>
    <dgm:pt modelId="{2EDB4B7E-FEC1-4E42-8692-A528C05C5D38}" type="sibTrans" cxnId="{BE2452AD-16B9-4489-9AA6-2DC4F17CE9EE}">
      <dgm:prSet/>
      <dgm:spPr/>
      <dgm:t>
        <a:bodyPr/>
        <a:lstStyle/>
        <a:p>
          <a:endParaRPr lang="en-US"/>
        </a:p>
      </dgm:t>
    </dgm:pt>
    <dgm:pt modelId="{A8FF88E1-ED54-4BC7-8A90-DA6624DA46E9}">
      <dgm:prSet phldrT="[Text]" custT="1"/>
      <dgm:spPr/>
      <dgm:t>
        <a:bodyPr anchor="ctr"/>
        <a:lstStyle/>
        <a:p>
          <a:r>
            <a:rPr lang="ru-RU" sz="1200" dirty="0"/>
            <a:t>Ручне ведення обліку витрат та аналіз даних — це виснажливо й неефективно.</a:t>
          </a:r>
          <a:endParaRPr lang="en-US" sz="1200" dirty="0"/>
        </a:p>
      </dgm:t>
    </dgm:pt>
    <dgm:pt modelId="{268AEBFB-AC3E-422F-935F-76D086BFF636}" type="parTrans" cxnId="{39FF601E-657B-4CAA-ABB6-C2CC5E963121}">
      <dgm:prSet/>
      <dgm:spPr/>
      <dgm:t>
        <a:bodyPr/>
        <a:lstStyle/>
        <a:p>
          <a:endParaRPr lang="en-US"/>
        </a:p>
      </dgm:t>
    </dgm:pt>
    <dgm:pt modelId="{33D0693A-63F6-4284-9B42-B01DC6E919DC}" type="sibTrans" cxnId="{39FF601E-657B-4CAA-ABB6-C2CC5E963121}">
      <dgm:prSet/>
      <dgm:spPr/>
      <dgm:t>
        <a:bodyPr/>
        <a:lstStyle/>
        <a:p>
          <a:endParaRPr lang="en-US"/>
        </a:p>
      </dgm:t>
    </dgm:pt>
    <dgm:pt modelId="{913E036B-D516-4BF6-8229-BB1597E96E48}" type="pres">
      <dgm:prSet presAssocID="{3B8008D2-622C-4993-9BB8-CFE572760F9B}" presName="Name0" presStyleCnt="0">
        <dgm:presLayoutVars>
          <dgm:chMax/>
          <dgm:chPref val="3"/>
          <dgm:dir/>
          <dgm:animOne val="branch"/>
          <dgm:animLvl val="lvl"/>
        </dgm:presLayoutVars>
      </dgm:prSet>
      <dgm:spPr/>
    </dgm:pt>
    <dgm:pt modelId="{2F94F29E-EDED-43B8-8472-A3EFD31B8910}" type="pres">
      <dgm:prSet presAssocID="{9B1B9EB9-A921-4093-A14A-D70AE0C8BFD1}" presName="composite" presStyleCnt="0"/>
      <dgm:spPr/>
    </dgm:pt>
    <dgm:pt modelId="{E35636AB-2744-464B-ABC4-0EA1BCA7F3A4}" type="pres">
      <dgm:prSet presAssocID="{9B1B9EB9-A921-4093-A14A-D70AE0C8BFD1}" presName="FirstChild" presStyleLbl="revTx" presStyleIdx="0" presStyleCnt="4" custScaleX="97686" custLinFactNeighborX="3604" custLinFactNeighborY="-2349">
        <dgm:presLayoutVars>
          <dgm:chMax val="0"/>
          <dgm:chPref val="0"/>
          <dgm:bulletEnabled val="1"/>
        </dgm:presLayoutVars>
      </dgm:prSet>
      <dgm:spPr/>
    </dgm:pt>
    <dgm:pt modelId="{66131277-CE52-4972-9966-31540A0079F2}" type="pres">
      <dgm:prSet presAssocID="{9B1B9EB9-A921-4093-A14A-D70AE0C8BFD1}" presName="Parent" presStyleLbl="alignNode1" presStyleIdx="0" presStyleCnt="4">
        <dgm:presLayoutVars>
          <dgm:chMax val="3"/>
          <dgm:chPref val="3"/>
          <dgm:bulletEnabled val="1"/>
        </dgm:presLayoutVars>
      </dgm:prSet>
      <dgm:spPr/>
    </dgm:pt>
    <dgm:pt modelId="{3252C056-F716-4874-BC27-7C60508EA6B6}" type="pres">
      <dgm:prSet presAssocID="{9B1B9EB9-A921-4093-A14A-D70AE0C8BFD1}" presName="Accent" presStyleLbl="parChTrans1D1" presStyleIdx="0" presStyleCnt="4"/>
      <dgm:spPr/>
    </dgm:pt>
    <dgm:pt modelId="{7B4D4A67-0937-4F96-A8F6-536998BE3DB2}" type="pres">
      <dgm:prSet presAssocID="{38E02E45-609E-4903-80AB-2C20D5DF3A0A}" presName="sibTrans" presStyleCnt="0"/>
      <dgm:spPr/>
    </dgm:pt>
    <dgm:pt modelId="{3531B870-F391-44C6-8803-0EF66F23684A}" type="pres">
      <dgm:prSet presAssocID="{D62008E1-41A9-4150-9719-A8C0A483EDDD}" presName="composite" presStyleCnt="0"/>
      <dgm:spPr/>
    </dgm:pt>
    <dgm:pt modelId="{7BC262F2-A047-4E3C-9015-D21A3B8CB1EF}" type="pres">
      <dgm:prSet presAssocID="{D62008E1-41A9-4150-9719-A8C0A483EDDD}" presName="FirstChild" presStyleLbl="revTx" presStyleIdx="1" presStyleCnt="4" custScaleX="96731">
        <dgm:presLayoutVars>
          <dgm:chMax val="0"/>
          <dgm:chPref val="0"/>
          <dgm:bulletEnabled val="1"/>
        </dgm:presLayoutVars>
      </dgm:prSet>
      <dgm:spPr/>
    </dgm:pt>
    <dgm:pt modelId="{AFE6F06D-6A2A-4E68-8A26-3A3D6C9E4AC9}" type="pres">
      <dgm:prSet presAssocID="{D62008E1-41A9-4150-9719-A8C0A483EDDD}" presName="Parent" presStyleLbl="alignNode1" presStyleIdx="1" presStyleCnt="4">
        <dgm:presLayoutVars>
          <dgm:chMax val="3"/>
          <dgm:chPref val="3"/>
          <dgm:bulletEnabled val="1"/>
        </dgm:presLayoutVars>
      </dgm:prSet>
      <dgm:spPr/>
    </dgm:pt>
    <dgm:pt modelId="{D4479856-71E8-4D4A-9D3E-E4C581A0F056}" type="pres">
      <dgm:prSet presAssocID="{D62008E1-41A9-4150-9719-A8C0A483EDDD}" presName="Accent" presStyleLbl="parChTrans1D1" presStyleIdx="1" presStyleCnt="4"/>
      <dgm:spPr/>
    </dgm:pt>
    <dgm:pt modelId="{97F50CDD-2064-4C38-BB5B-E299552D1AE2}" type="pres">
      <dgm:prSet presAssocID="{02E2EBAA-D5FC-4057-95E9-DF7D197C7682}" presName="sibTrans" presStyleCnt="0"/>
      <dgm:spPr/>
    </dgm:pt>
    <dgm:pt modelId="{AB78D147-E436-49E0-9B9F-53AA63C13638}" type="pres">
      <dgm:prSet presAssocID="{DC58DFB5-3450-46BA-B7A2-D82282BA0AFA}" presName="composite" presStyleCnt="0"/>
      <dgm:spPr/>
    </dgm:pt>
    <dgm:pt modelId="{A332A419-0410-4EAE-98EC-92D3D55D5807}" type="pres">
      <dgm:prSet presAssocID="{DC58DFB5-3450-46BA-B7A2-D82282BA0AFA}" presName="FirstChild" presStyleLbl="revTx" presStyleIdx="2" presStyleCnt="4" custScaleX="96253">
        <dgm:presLayoutVars>
          <dgm:chMax val="0"/>
          <dgm:chPref val="0"/>
          <dgm:bulletEnabled val="1"/>
        </dgm:presLayoutVars>
      </dgm:prSet>
      <dgm:spPr/>
    </dgm:pt>
    <dgm:pt modelId="{70BA1250-CF9E-4297-AB54-2C482EC9FB21}" type="pres">
      <dgm:prSet presAssocID="{DC58DFB5-3450-46BA-B7A2-D82282BA0AFA}" presName="Parent" presStyleLbl="alignNode1" presStyleIdx="2" presStyleCnt="4">
        <dgm:presLayoutVars>
          <dgm:chMax val="3"/>
          <dgm:chPref val="3"/>
          <dgm:bulletEnabled val="1"/>
        </dgm:presLayoutVars>
      </dgm:prSet>
      <dgm:spPr/>
    </dgm:pt>
    <dgm:pt modelId="{46A793DE-ABCC-4B65-9170-C87DC22A8CF4}" type="pres">
      <dgm:prSet presAssocID="{DC58DFB5-3450-46BA-B7A2-D82282BA0AFA}" presName="Accent" presStyleLbl="parChTrans1D1" presStyleIdx="2" presStyleCnt="4"/>
      <dgm:spPr/>
    </dgm:pt>
    <dgm:pt modelId="{CFAC4B01-1F6D-461A-8B64-5CB1DAA1C457}" type="pres">
      <dgm:prSet presAssocID="{44A6104C-4B7E-47AC-BDBD-69FBA27B07AE}" presName="sibTrans" presStyleCnt="0"/>
      <dgm:spPr/>
    </dgm:pt>
    <dgm:pt modelId="{EF2A22CA-3CF8-409C-AAEB-655C4FB1A425}" type="pres">
      <dgm:prSet presAssocID="{DB639A47-43F2-43C2-A777-8AB7F8D17418}" presName="composite" presStyleCnt="0"/>
      <dgm:spPr/>
    </dgm:pt>
    <dgm:pt modelId="{98685657-3A94-4588-8CD3-C09BDCFDEFF2}" type="pres">
      <dgm:prSet presAssocID="{DB639A47-43F2-43C2-A777-8AB7F8D17418}" presName="FirstChild" presStyleLbl="revTx" presStyleIdx="3" presStyleCnt="4" custScaleX="95776">
        <dgm:presLayoutVars>
          <dgm:chMax val="0"/>
          <dgm:chPref val="0"/>
          <dgm:bulletEnabled val="1"/>
        </dgm:presLayoutVars>
      </dgm:prSet>
      <dgm:spPr/>
    </dgm:pt>
    <dgm:pt modelId="{0DC8E8A1-7986-408F-8048-84BE693EC57E}" type="pres">
      <dgm:prSet presAssocID="{DB639A47-43F2-43C2-A777-8AB7F8D17418}" presName="Parent" presStyleLbl="alignNode1" presStyleIdx="3" presStyleCnt="4">
        <dgm:presLayoutVars>
          <dgm:chMax val="3"/>
          <dgm:chPref val="3"/>
          <dgm:bulletEnabled val="1"/>
        </dgm:presLayoutVars>
      </dgm:prSet>
      <dgm:spPr/>
    </dgm:pt>
    <dgm:pt modelId="{1EEF6861-97E3-4069-8A78-1D074C7602F5}" type="pres">
      <dgm:prSet presAssocID="{DB639A47-43F2-43C2-A777-8AB7F8D17418}" presName="Accent" presStyleLbl="parChTrans1D1" presStyleIdx="3" presStyleCnt="4"/>
      <dgm:spPr/>
    </dgm:pt>
  </dgm:ptLst>
  <dgm:cxnLst>
    <dgm:cxn modelId="{830D5E11-9456-4A65-8973-7668C7CA8A32}" srcId="{3B8008D2-622C-4993-9BB8-CFE572760F9B}" destId="{DB639A47-43F2-43C2-A777-8AB7F8D17418}" srcOrd="3" destOrd="0" parTransId="{F11638EF-FE9D-4C2B-9C7B-13888A09CD14}" sibTransId="{B22CAC40-1C3D-4492-8E0D-FD95453234FA}"/>
    <dgm:cxn modelId="{39FF601E-657B-4CAA-ABB6-C2CC5E963121}" srcId="{DB639A47-43F2-43C2-A777-8AB7F8D17418}" destId="{A8FF88E1-ED54-4BC7-8A90-DA6624DA46E9}" srcOrd="0" destOrd="0" parTransId="{268AEBFB-AC3E-422F-935F-76D086BFF636}" sibTransId="{33D0693A-63F6-4284-9B42-B01DC6E919DC}"/>
    <dgm:cxn modelId="{671BA621-DC22-45B5-8BD1-D46CDBAE01BF}" srcId="{D62008E1-41A9-4150-9719-A8C0A483EDDD}" destId="{098147D6-F738-4F87-8D4D-9CE37D74684D}" srcOrd="0" destOrd="0" parTransId="{1D9B9D49-3A17-4DA3-B6C8-1C8EED8536C2}" sibTransId="{396EA930-594A-436D-836F-D168F30FDD92}"/>
    <dgm:cxn modelId="{B8D5112B-45C1-43D5-A7B9-117564FEDAE1}" type="presOf" srcId="{D62008E1-41A9-4150-9719-A8C0A483EDDD}" destId="{AFE6F06D-6A2A-4E68-8A26-3A3D6C9E4AC9}" srcOrd="0" destOrd="0" presId="urn:microsoft.com/office/officeart/2011/layout/TabList"/>
    <dgm:cxn modelId="{6EEF805D-0166-4C81-80F4-798D6D05CBA9}" type="presOf" srcId="{3B8008D2-622C-4993-9BB8-CFE572760F9B}" destId="{913E036B-D516-4BF6-8229-BB1597E96E48}" srcOrd="0" destOrd="0" presId="urn:microsoft.com/office/officeart/2011/layout/TabList"/>
    <dgm:cxn modelId="{C3067D47-5A52-4AE7-BC9F-79016D09F91E}" srcId="{9B1B9EB9-A921-4093-A14A-D70AE0C8BFD1}" destId="{BEB62976-A3D4-4C65-BC1E-58BA11F46F9E}" srcOrd="0" destOrd="0" parTransId="{B98CD596-9DD4-49CA-B933-30FA330AF7DC}" sibTransId="{C70173A7-307C-4A10-8F71-AF4ED5493A29}"/>
    <dgm:cxn modelId="{ACCC2769-97A3-4D35-8D10-CF2558A1706D}" type="presOf" srcId="{BEB62976-A3D4-4C65-BC1E-58BA11F46F9E}" destId="{E35636AB-2744-464B-ABC4-0EA1BCA7F3A4}" srcOrd="0" destOrd="0" presId="urn:microsoft.com/office/officeart/2011/layout/TabList"/>
    <dgm:cxn modelId="{E9BF7D49-F458-44C3-A695-6505B237FDD3}" type="presOf" srcId="{9B1B9EB9-A921-4093-A14A-D70AE0C8BFD1}" destId="{66131277-CE52-4972-9966-31540A0079F2}" srcOrd="0" destOrd="0" presId="urn:microsoft.com/office/officeart/2011/layout/TabList"/>
    <dgm:cxn modelId="{11E59950-F5B6-43AD-BFC4-CA3D564030FD}" type="presOf" srcId="{A8FF88E1-ED54-4BC7-8A90-DA6624DA46E9}" destId="{98685657-3A94-4588-8CD3-C09BDCFDEFF2}" srcOrd="0" destOrd="0" presId="urn:microsoft.com/office/officeart/2011/layout/TabList"/>
    <dgm:cxn modelId="{2C11D075-475C-483F-AE13-63E513472DD6}" srcId="{3B8008D2-622C-4993-9BB8-CFE572760F9B}" destId="{D62008E1-41A9-4150-9719-A8C0A483EDDD}" srcOrd="1" destOrd="0" parTransId="{4EDC8657-34B0-4856-BD0C-D286316DB257}" sibTransId="{02E2EBAA-D5FC-4057-95E9-DF7D197C7682}"/>
    <dgm:cxn modelId="{52C0288C-BDEA-4C60-99C1-19EF7ADD7769}" type="presOf" srcId="{44E08967-E7FC-4EEB-9DAC-0D2E38678902}" destId="{A332A419-0410-4EAE-98EC-92D3D55D5807}" srcOrd="0" destOrd="0" presId="urn:microsoft.com/office/officeart/2011/layout/TabList"/>
    <dgm:cxn modelId="{AA4A9BA3-379D-4E25-A714-4B1DE3E71E28}" srcId="{3B8008D2-622C-4993-9BB8-CFE572760F9B}" destId="{9B1B9EB9-A921-4093-A14A-D70AE0C8BFD1}" srcOrd="0" destOrd="0" parTransId="{7FD0B284-1439-4959-9E31-47834D574791}" sibTransId="{38E02E45-609E-4903-80AB-2C20D5DF3A0A}"/>
    <dgm:cxn modelId="{68550EA6-DA1F-4693-9B60-39A1DAD648FA}" type="presOf" srcId="{DC58DFB5-3450-46BA-B7A2-D82282BA0AFA}" destId="{70BA1250-CF9E-4297-AB54-2C482EC9FB21}" srcOrd="0" destOrd="0" presId="urn:microsoft.com/office/officeart/2011/layout/TabList"/>
    <dgm:cxn modelId="{BE2452AD-16B9-4489-9AA6-2DC4F17CE9EE}" srcId="{DC58DFB5-3450-46BA-B7A2-D82282BA0AFA}" destId="{44E08967-E7FC-4EEB-9DAC-0D2E38678902}" srcOrd="0" destOrd="0" parTransId="{3DFE1DF0-5F98-423A-ABA7-995FB0682F33}" sibTransId="{2EDB4B7E-FEC1-4E42-8692-A528C05C5D38}"/>
    <dgm:cxn modelId="{4BBCDCC6-729C-4054-9856-9443D9228866}" type="presOf" srcId="{DB639A47-43F2-43C2-A777-8AB7F8D17418}" destId="{0DC8E8A1-7986-408F-8048-84BE693EC57E}" srcOrd="0" destOrd="0" presId="urn:microsoft.com/office/officeart/2011/layout/TabList"/>
    <dgm:cxn modelId="{342804DE-3E66-49AC-B3B6-0D3139E2236A}" srcId="{3B8008D2-622C-4993-9BB8-CFE572760F9B}" destId="{DC58DFB5-3450-46BA-B7A2-D82282BA0AFA}" srcOrd="2" destOrd="0" parTransId="{4F194133-C16D-4557-83CD-4CF91D3BE13D}" sibTransId="{44A6104C-4B7E-47AC-BDBD-69FBA27B07AE}"/>
    <dgm:cxn modelId="{F9FB75F2-3B11-4B28-A13E-ACA42C2EBEA9}" type="presOf" srcId="{098147D6-F738-4F87-8D4D-9CE37D74684D}" destId="{7BC262F2-A047-4E3C-9015-D21A3B8CB1EF}" srcOrd="0" destOrd="0" presId="urn:microsoft.com/office/officeart/2011/layout/TabList"/>
    <dgm:cxn modelId="{D135BA89-C367-4BA8-87D8-A450ED86D881}" type="presParOf" srcId="{913E036B-D516-4BF6-8229-BB1597E96E48}" destId="{2F94F29E-EDED-43B8-8472-A3EFD31B8910}" srcOrd="0" destOrd="0" presId="urn:microsoft.com/office/officeart/2011/layout/TabList"/>
    <dgm:cxn modelId="{69A83DEF-85AF-4C88-84C3-6047F9582DBD}" type="presParOf" srcId="{2F94F29E-EDED-43B8-8472-A3EFD31B8910}" destId="{E35636AB-2744-464B-ABC4-0EA1BCA7F3A4}" srcOrd="0" destOrd="0" presId="urn:microsoft.com/office/officeart/2011/layout/TabList"/>
    <dgm:cxn modelId="{A9AD7618-1CC9-4D2A-AB31-4B3F4838D1BA}" type="presParOf" srcId="{2F94F29E-EDED-43B8-8472-A3EFD31B8910}" destId="{66131277-CE52-4972-9966-31540A0079F2}" srcOrd="1" destOrd="0" presId="urn:microsoft.com/office/officeart/2011/layout/TabList"/>
    <dgm:cxn modelId="{A1B9BC15-D16C-4E62-9F54-ABE83CD762E1}" type="presParOf" srcId="{2F94F29E-EDED-43B8-8472-A3EFD31B8910}" destId="{3252C056-F716-4874-BC27-7C60508EA6B6}" srcOrd="2" destOrd="0" presId="urn:microsoft.com/office/officeart/2011/layout/TabList"/>
    <dgm:cxn modelId="{549163C7-45F6-466A-97F4-007CC1604C24}" type="presParOf" srcId="{913E036B-D516-4BF6-8229-BB1597E96E48}" destId="{7B4D4A67-0937-4F96-A8F6-536998BE3DB2}" srcOrd="1" destOrd="0" presId="urn:microsoft.com/office/officeart/2011/layout/TabList"/>
    <dgm:cxn modelId="{457B45AF-4759-4905-9DD1-6D8812974EB9}" type="presParOf" srcId="{913E036B-D516-4BF6-8229-BB1597E96E48}" destId="{3531B870-F391-44C6-8803-0EF66F23684A}" srcOrd="2" destOrd="0" presId="urn:microsoft.com/office/officeart/2011/layout/TabList"/>
    <dgm:cxn modelId="{05F049A4-C8D1-49DA-8252-B0A5FA8D6597}" type="presParOf" srcId="{3531B870-F391-44C6-8803-0EF66F23684A}" destId="{7BC262F2-A047-4E3C-9015-D21A3B8CB1EF}" srcOrd="0" destOrd="0" presId="urn:microsoft.com/office/officeart/2011/layout/TabList"/>
    <dgm:cxn modelId="{CB7AE870-AFBA-4A34-B26B-2D965FA6D6D8}" type="presParOf" srcId="{3531B870-F391-44C6-8803-0EF66F23684A}" destId="{AFE6F06D-6A2A-4E68-8A26-3A3D6C9E4AC9}" srcOrd="1" destOrd="0" presId="urn:microsoft.com/office/officeart/2011/layout/TabList"/>
    <dgm:cxn modelId="{D6706A1E-82BE-4690-A32D-D9EC5F1C30F4}" type="presParOf" srcId="{3531B870-F391-44C6-8803-0EF66F23684A}" destId="{D4479856-71E8-4D4A-9D3E-E4C581A0F056}" srcOrd="2" destOrd="0" presId="urn:microsoft.com/office/officeart/2011/layout/TabList"/>
    <dgm:cxn modelId="{93071783-B0CF-417F-A468-E894CC82E07C}" type="presParOf" srcId="{913E036B-D516-4BF6-8229-BB1597E96E48}" destId="{97F50CDD-2064-4C38-BB5B-E299552D1AE2}" srcOrd="3" destOrd="0" presId="urn:microsoft.com/office/officeart/2011/layout/TabList"/>
    <dgm:cxn modelId="{0124587B-805E-4B8A-963D-0E4701F96780}" type="presParOf" srcId="{913E036B-D516-4BF6-8229-BB1597E96E48}" destId="{AB78D147-E436-49E0-9B9F-53AA63C13638}" srcOrd="4" destOrd="0" presId="urn:microsoft.com/office/officeart/2011/layout/TabList"/>
    <dgm:cxn modelId="{932C8E02-4435-4731-AA29-0994FB862669}" type="presParOf" srcId="{AB78D147-E436-49E0-9B9F-53AA63C13638}" destId="{A332A419-0410-4EAE-98EC-92D3D55D5807}" srcOrd="0" destOrd="0" presId="urn:microsoft.com/office/officeart/2011/layout/TabList"/>
    <dgm:cxn modelId="{6024708F-7950-44FE-B3F4-1714A0D99684}" type="presParOf" srcId="{AB78D147-E436-49E0-9B9F-53AA63C13638}" destId="{70BA1250-CF9E-4297-AB54-2C482EC9FB21}" srcOrd="1" destOrd="0" presId="urn:microsoft.com/office/officeart/2011/layout/TabList"/>
    <dgm:cxn modelId="{9438DD47-E660-4D65-AED9-E25BA9572BCA}" type="presParOf" srcId="{AB78D147-E436-49E0-9B9F-53AA63C13638}" destId="{46A793DE-ABCC-4B65-9170-C87DC22A8CF4}" srcOrd="2" destOrd="0" presId="urn:microsoft.com/office/officeart/2011/layout/TabList"/>
    <dgm:cxn modelId="{00C462C5-581D-441B-A8D3-52EE46561C30}" type="presParOf" srcId="{913E036B-D516-4BF6-8229-BB1597E96E48}" destId="{CFAC4B01-1F6D-461A-8B64-5CB1DAA1C457}" srcOrd="5" destOrd="0" presId="urn:microsoft.com/office/officeart/2011/layout/TabList"/>
    <dgm:cxn modelId="{2BF990D1-6D99-41C0-9389-491710663621}" type="presParOf" srcId="{913E036B-D516-4BF6-8229-BB1597E96E48}" destId="{EF2A22CA-3CF8-409C-AAEB-655C4FB1A425}" srcOrd="6" destOrd="0" presId="urn:microsoft.com/office/officeart/2011/layout/TabList"/>
    <dgm:cxn modelId="{DC911B94-4A39-45AC-9AA3-0BB78A62F503}" type="presParOf" srcId="{EF2A22CA-3CF8-409C-AAEB-655C4FB1A425}" destId="{98685657-3A94-4588-8CD3-C09BDCFDEFF2}" srcOrd="0" destOrd="0" presId="urn:microsoft.com/office/officeart/2011/layout/TabList"/>
    <dgm:cxn modelId="{75FA3377-D740-4B45-8493-C52ADA2238E4}" type="presParOf" srcId="{EF2A22CA-3CF8-409C-AAEB-655C4FB1A425}" destId="{0DC8E8A1-7986-408F-8048-84BE693EC57E}" srcOrd="1" destOrd="0" presId="urn:microsoft.com/office/officeart/2011/layout/TabList"/>
    <dgm:cxn modelId="{64C9A70F-C226-47EB-93CD-1539F8F68805}" type="presParOf" srcId="{EF2A22CA-3CF8-409C-AAEB-655C4FB1A425}" destId="{1EEF6861-97E3-4069-8A78-1D074C7602F5}" srcOrd="2"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B966E6-2448-4516-80EF-BDCBAF3CDEDD}" type="doc">
      <dgm:prSet loTypeId="urn:microsoft.com/office/officeart/2008/layout/VerticalCurvedList" loCatId="list" qsTypeId="urn:microsoft.com/office/officeart/2005/8/quickstyle/simple1" qsCatId="simple" csTypeId="urn:microsoft.com/office/officeart/2005/8/colors/accent0_2" csCatId="mainScheme" phldr="1"/>
      <dgm:spPr/>
      <dgm:t>
        <a:bodyPr/>
        <a:lstStyle/>
        <a:p>
          <a:endParaRPr lang="en-US"/>
        </a:p>
      </dgm:t>
    </dgm:pt>
    <dgm:pt modelId="{84C4FA93-DE92-47D3-8ED3-72E20F6EF092}">
      <dgm:prSet phldrT="[Text]" custT="1"/>
      <dgm:spPr/>
      <dgm:t>
        <a:bodyPr/>
        <a:lstStyle/>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Тих, хто прагне кращого контролю над фінансами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00549EF-E54C-418A-BB0F-9A9ECAB1CBF0}" type="parTrans" cxnId="{E84BBF2B-264D-4873-A341-4BD42AA581BE}">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E6B3D7B9-8E18-4099-BC8A-A4C664F6E181}" type="sibTrans" cxnId="{E84BBF2B-264D-4873-A341-4BD42AA581BE}">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D716FB05-C982-4302-9D77-BB79A67C0BB2}">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Цілеспрямованих заощадників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60E73BF-A618-44BE-9D70-93B16E06204B}" type="parTrans" cxnId="{3ADEC1D0-0594-437A-BD31-017FFE4F654D}">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285D358-F484-451D-B205-7A06413350BE}" type="sibTrans" cxnId="{3ADEC1D0-0594-437A-BD31-017FFE4F654D}">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6623AFB-97EF-4196-B931-C510913D7390}">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Візуальних сприймачів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2BE4D26-7E3C-4FB6-B2B5-1DDA27FA61DD}" type="parTrans" cxnId="{B04BF809-C0B4-4AE6-B6AA-E78422E44BE0}">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AD6AC25-9162-4484-88A4-04BEA66AF59C}" type="sibTrans" cxnId="{B04BF809-C0B4-4AE6-B6AA-E78422E44BE0}">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70E95F9-7B94-4C54-888C-63C44C2D2ECC}">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Техноорієнтованих користувачів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07BCA0F-F834-482F-B6F1-C3E8E9C179C9}" type="parTrans" cxnId="{0B1530C5-9F90-45D1-8AA1-B987571424A6}">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A6D8DB4-7A06-45E1-98CE-665C5C0A5AB9}" type="sibTrans" cxnId="{0B1530C5-9F90-45D1-8AA1-B987571424A6}">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18A8BBF-55B0-4C0C-BE96-026B094D9BA7}" type="pres">
      <dgm:prSet presAssocID="{32B966E6-2448-4516-80EF-BDCBAF3CDEDD}" presName="Name0" presStyleCnt="0">
        <dgm:presLayoutVars>
          <dgm:chMax val="7"/>
          <dgm:chPref val="7"/>
          <dgm:dir/>
        </dgm:presLayoutVars>
      </dgm:prSet>
      <dgm:spPr/>
    </dgm:pt>
    <dgm:pt modelId="{E76EA8E0-F53E-4406-9C7D-14A24E666267}" type="pres">
      <dgm:prSet presAssocID="{32B966E6-2448-4516-80EF-BDCBAF3CDEDD}" presName="Name1" presStyleCnt="0"/>
      <dgm:spPr/>
    </dgm:pt>
    <dgm:pt modelId="{712D7D96-0C2A-4D3A-B378-70115F88EBBE}" type="pres">
      <dgm:prSet presAssocID="{32B966E6-2448-4516-80EF-BDCBAF3CDEDD}" presName="cycle" presStyleCnt="0"/>
      <dgm:spPr/>
    </dgm:pt>
    <dgm:pt modelId="{F5E0EAF3-CFA1-42AB-81B8-6A5C4AF0F212}" type="pres">
      <dgm:prSet presAssocID="{32B966E6-2448-4516-80EF-BDCBAF3CDEDD}" presName="srcNode" presStyleLbl="node1" presStyleIdx="0" presStyleCnt="4"/>
      <dgm:spPr/>
    </dgm:pt>
    <dgm:pt modelId="{2F30AA44-93FD-4F8A-AE7E-02ABA58D3BD0}" type="pres">
      <dgm:prSet presAssocID="{32B966E6-2448-4516-80EF-BDCBAF3CDEDD}" presName="conn" presStyleLbl="parChTrans1D2" presStyleIdx="0" presStyleCnt="1"/>
      <dgm:spPr/>
    </dgm:pt>
    <dgm:pt modelId="{B69D015D-EB4B-426A-BB7B-AD7CEA0185C2}" type="pres">
      <dgm:prSet presAssocID="{32B966E6-2448-4516-80EF-BDCBAF3CDEDD}" presName="extraNode" presStyleLbl="node1" presStyleIdx="0" presStyleCnt="4"/>
      <dgm:spPr/>
    </dgm:pt>
    <dgm:pt modelId="{83F997FB-A3A1-4EA9-80DD-90D5F8E5B44E}" type="pres">
      <dgm:prSet presAssocID="{32B966E6-2448-4516-80EF-BDCBAF3CDEDD}" presName="dstNode" presStyleLbl="node1" presStyleIdx="0" presStyleCnt="4"/>
      <dgm:spPr/>
    </dgm:pt>
    <dgm:pt modelId="{93B482E5-6005-4F88-8571-0B89EFA907E4}" type="pres">
      <dgm:prSet presAssocID="{84C4FA93-DE92-47D3-8ED3-72E20F6EF092}" presName="text_1" presStyleLbl="node1" presStyleIdx="0" presStyleCnt="4">
        <dgm:presLayoutVars>
          <dgm:bulletEnabled val="1"/>
        </dgm:presLayoutVars>
      </dgm:prSet>
      <dgm:spPr/>
    </dgm:pt>
    <dgm:pt modelId="{D03A8160-9155-400A-A3D5-0D22E62B23B9}" type="pres">
      <dgm:prSet presAssocID="{84C4FA93-DE92-47D3-8ED3-72E20F6EF092}" presName="accent_1" presStyleCnt="0"/>
      <dgm:spPr/>
    </dgm:pt>
    <dgm:pt modelId="{0184D525-37A8-4F85-97F4-A9E12EF1C970}" type="pres">
      <dgm:prSet presAssocID="{84C4FA93-DE92-47D3-8ED3-72E20F6EF092}" presName="accentRepeatNode" presStyleLbl="solidFgAcc1" presStyleIdx="0" presStyleCnt="4"/>
      <dgm:spPr>
        <a:blipFill rotWithShape="0">
          <a:blip xmlns:r="http://schemas.openxmlformats.org/officeDocument/2006/relationships" r:embed="rId1"/>
          <a:srcRect/>
          <a:stretch>
            <a:fillRect l="-17000" r="-17000"/>
          </a:stretch>
        </a:blipFill>
      </dgm:spPr>
    </dgm:pt>
    <dgm:pt modelId="{61484E78-6DAC-45C8-8CF0-88E872737113}" type="pres">
      <dgm:prSet presAssocID="{D716FB05-C982-4302-9D77-BB79A67C0BB2}" presName="text_2" presStyleLbl="node1" presStyleIdx="1" presStyleCnt="4">
        <dgm:presLayoutVars>
          <dgm:bulletEnabled val="1"/>
        </dgm:presLayoutVars>
      </dgm:prSet>
      <dgm:spPr/>
    </dgm:pt>
    <dgm:pt modelId="{9E405C46-D4CF-4787-9931-8D1539E96DC1}" type="pres">
      <dgm:prSet presAssocID="{D716FB05-C982-4302-9D77-BB79A67C0BB2}" presName="accent_2" presStyleCnt="0"/>
      <dgm:spPr/>
    </dgm:pt>
    <dgm:pt modelId="{0CD02F91-FCBA-4015-BDCE-4E845440A67E}" type="pres">
      <dgm:prSet presAssocID="{D716FB05-C982-4302-9D77-BB79A67C0BB2}" presName="accentRepeatNode" presStyleLbl="solidFgAcc1" presStyleIdx="1" presStyleCnt="4"/>
      <dgm:spPr>
        <a:blipFill rotWithShape="0">
          <a:blip xmlns:r="http://schemas.openxmlformats.org/officeDocument/2006/relationships" r:embed="rId2"/>
          <a:srcRect/>
          <a:stretch>
            <a:fillRect l="-17000" r="-17000"/>
          </a:stretch>
        </a:blipFill>
      </dgm:spPr>
    </dgm:pt>
    <dgm:pt modelId="{604ADB2A-FA4F-4A66-8FA8-FE9384DDCFBB}" type="pres">
      <dgm:prSet presAssocID="{06623AFB-97EF-4196-B931-C510913D7390}" presName="text_3" presStyleLbl="node1" presStyleIdx="2" presStyleCnt="4">
        <dgm:presLayoutVars>
          <dgm:bulletEnabled val="1"/>
        </dgm:presLayoutVars>
      </dgm:prSet>
      <dgm:spPr/>
    </dgm:pt>
    <dgm:pt modelId="{4A8D9C0A-439F-4D2D-B3D6-80728975D073}" type="pres">
      <dgm:prSet presAssocID="{06623AFB-97EF-4196-B931-C510913D7390}" presName="accent_3" presStyleCnt="0"/>
      <dgm:spPr/>
    </dgm:pt>
    <dgm:pt modelId="{E95844D8-B737-42B3-9B58-670556167F63}" type="pres">
      <dgm:prSet presAssocID="{06623AFB-97EF-4196-B931-C510913D7390}" presName="accentRepeatNode" presStyleLbl="solidFgAcc1" presStyleIdx="2" presStyleCnt="4"/>
      <dgm:spPr>
        <a:blipFill rotWithShape="0">
          <a:blip xmlns:r="http://schemas.openxmlformats.org/officeDocument/2006/relationships" r:embed="rId3"/>
          <a:srcRect/>
          <a:stretch>
            <a:fillRect l="-3000" r="-3000"/>
          </a:stretch>
        </a:blipFill>
      </dgm:spPr>
    </dgm:pt>
    <dgm:pt modelId="{1E52F22A-70B2-4578-B697-C48F9B597ABF}" type="pres">
      <dgm:prSet presAssocID="{170E95F9-7B94-4C54-888C-63C44C2D2ECC}" presName="text_4" presStyleLbl="node1" presStyleIdx="3" presStyleCnt="4">
        <dgm:presLayoutVars>
          <dgm:bulletEnabled val="1"/>
        </dgm:presLayoutVars>
      </dgm:prSet>
      <dgm:spPr/>
    </dgm:pt>
    <dgm:pt modelId="{BEA12915-FE79-41D5-BE21-EF8F6FAFDE65}" type="pres">
      <dgm:prSet presAssocID="{170E95F9-7B94-4C54-888C-63C44C2D2ECC}" presName="accent_4" presStyleCnt="0"/>
      <dgm:spPr/>
    </dgm:pt>
    <dgm:pt modelId="{57036B74-F6D9-4C48-864B-2570DC0E9B02}" type="pres">
      <dgm:prSet presAssocID="{170E95F9-7B94-4C54-888C-63C44C2D2ECC}" presName="accentRepeatNode" presStyleLbl="solidFgAcc1" presStyleIdx="3" presStyleCnt="4"/>
      <dgm:spPr>
        <a:blipFill rotWithShape="0">
          <a:blip xmlns:r="http://schemas.openxmlformats.org/officeDocument/2006/relationships" r:embed="rId4"/>
          <a:srcRect/>
          <a:stretch>
            <a:fillRect/>
          </a:stretch>
        </a:blipFill>
      </dgm:spPr>
    </dgm:pt>
  </dgm:ptLst>
  <dgm:cxnLst>
    <dgm:cxn modelId="{B04BF809-C0B4-4AE6-B6AA-E78422E44BE0}" srcId="{32B966E6-2448-4516-80EF-BDCBAF3CDEDD}" destId="{06623AFB-97EF-4196-B931-C510913D7390}" srcOrd="2" destOrd="0" parTransId="{A2BE4D26-7E3C-4FB6-B2B5-1DDA27FA61DD}" sibTransId="{2AD6AC25-9162-4484-88A4-04BEA66AF59C}"/>
    <dgm:cxn modelId="{E84BBF2B-264D-4873-A341-4BD42AA581BE}" srcId="{32B966E6-2448-4516-80EF-BDCBAF3CDEDD}" destId="{84C4FA93-DE92-47D3-8ED3-72E20F6EF092}" srcOrd="0" destOrd="0" parTransId="{800549EF-E54C-418A-BB0F-9A9ECAB1CBF0}" sibTransId="{E6B3D7B9-8E18-4099-BC8A-A4C664F6E181}"/>
    <dgm:cxn modelId="{0886BD63-857A-4B5A-A68B-1495FDD1A1A9}" type="presOf" srcId="{170E95F9-7B94-4C54-888C-63C44C2D2ECC}" destId="{1E52F22A-70B2-4578-B697-C48F9B597ABF}" srcOrd="0" destOrd="0" presId="urn:microsoft.com/office/officeart/2008/layout/VerticalCurvedList"/>
    <dgm:cxn modelId="{28BC5A6B-6D1F-4BD3-B555-2B43FE7C3FE7}" type="presOf" srcId="{D716FB05-C982-4302-9D77-BB79A67C0BB2}" destId="{61484E78-6DAC-45C8-8CF0-88E872737113}" srcOrd="0" destOrd="0" presId="urn:microsoft.com/office/officeart/2008/layout/VerticalCurvedList"/>
    <dgm:cxn modelId="{790C1573-5571-4591-8E1D-B89E39DA42AA}" type="presOf" srcId="{E6B3D7B9-8E18-4099-BC8A-A4C664F6E181}" destId="{2F30AA44-93FD-4F8A-AE7E-02ABA58D3BD0}" srcOrd="0" destOrd="0" presId="urn:microsoft.com/office/officeart/2008/layout/VerticalCurvedList"/>
    <dgm:cxn modelId="{EE8FBB7E-D5BF-4058-A0A0-12EB4B6CE72D}" type="presOf" srcId="{32B966E6-2448-4516-80EF-BDCBAF3CDEDD}" destId="{418A8BBF-55B0-4C0C-BE96-026B094D9BA7}" srcOrd="0" destOrd="0" presId="urn:microsoft.com/office/officeart/2008/layout/VerticalCurvedList"/>
    <dgm:cxn modelId="{8C6EBE86-4CA8-42E1-939F-18D7430B119D}" type="presOf" srcId="{84C4FA93-DE92-47D3-8ED3-72E20F6EF092}" destId="{93B482E5-6005-4F88-8571-0B89EFA907E4}" srcOrd="0" destOrd="0" presId="urn:microsoft.com/office/officeart/2008/layout/VerticalCurvedList"/>
    <dgm:cxn modelId="{0B1530C5-9F90-45D1-8AA1-B987571424A6}" srcId="{32B966E6-2448-4516-80EF-BDCBAF3CDEDD}" destId="{170E95F9-7B94-4C54-888C-63C44C2D2ECC}" srcOrd="3" destOrd="0" parTransId="{207BCA0F-F834-482F-B6F1-C3E8E9C179C9}" sibTransId="{1A6D8DB4-7A06-45E1-98CE-665C5C0A5AB9}"/>
    <dgm:cxn modelId="{3ADEC1D0-0594-437A-BD31-017FFE4F654D}" srcId="{32B966E6-2448-4516-80EF-BDCBAF3CDEDD}" destId="{D716FB05-C982-4302-9D77-BB79A67C0BB2}" srcOrd="1" destOrd="0" parTransId="{A60E73BF-A618-44BE-9D70-93B16E06204B}" sibTransId="{6285D358-F484-451D-B205-7A06413350BE}"/>
    <dgm:cxn modelId="{332E92FF-C5F1-4A08-A373-2761D5796926}" type="presOf" srcId="{06623AFB-97EF-4196-B931-C510913D7390}" destId="{604ADB2A-FA4F-4A66-8FA8-FE9384DDCFBB}" srcOrd="0" destOrd="0" presId="urn:microsoft.com/office/officeart/2008/layout/VerticalCurvedList"/>
    <dgm:cxn modelId="{A596C9C2-4D98-4D1E-BEAA-1DADE6B0EC9C}" type="presParOf" srcId="{418A8BBF-55B0-4C0C-BE96-026B094D9BA7}" destId="{E76EA8E0-F53E-4406-9C7D-14A24E666267}" srcOrd="0" destOrd="0" presId="urn:microsoft.com/office/officeart/2008/layout/VerticalCurvedList"/>
    <dgm:cxn modelId="{7BDD74E2-2509-4CB5-95B6-042ED3B7DE9B}" type="presParOf" srcId="{E76EA8E0-F53E-4406-9C7D-14A24E666267}" destId="{712D7D96-0C2A-4D3A-B378-70115F88EBBE}" srcOrd="0" destOrd="0" presId="urn:microsoft.com/office/officeart/2008/layout/VerticalCurvedList"/>
    <dgm:cxn modelId="{B036F824-B511-4B05-B207-54DDADAA9149}" type="presParOf" srcId="{712D7D96-0C2A-4D3A-B378-70115F88EBBE}" destId="{F5E0EAF3-CFA1-42AB-81B8-6A5C4AF0F212}" srcOrd="0" destOrd="0" presId="urn:microsoft.com/office/officeart/2008/layout/VerticalCurvedList"/>
    <dgm:cxn modelId="{84B21DA6-9C80-4171-AFB4-16105E255B70}" type="presParOf" srcId="{712D7D96-0C2A-4D3A-B378-70115F88EBBE}" destId="{2F30AA44-93FD-4F8A-AE7E-02ABA58D3BD0}" srcOrd="1" destOrd="0" presId="urn:microsoft.com/office/officeart/2008/layout/VerticalCurvedList"/>
    <dgm:cxn modelId="{D4B5C942-A71B-4718-AA49-EFB6BA0E4ECB}" type="presParOf" srcId="{712D7D96-0C2A-4D3A-B378-70115F88EBBE}" destId="{B69D015D-EB4B-426A-BB7B-AD7CEA0185C2}" srcOrd="2" destOrd="0" presId="urn:microsoft.com/office/officeart/2008/layout/VerticalCurvedList"/>
    <dgm:cxn modelId="{A5579071-6056-4853-A291-8209AB139023}" type="presParOf" srcId="{712D7D96-0C2A-4D3A-B378-70115F88EBBE}" destId="{83F997FB-A3A1-4EA9-80DD-90D5F8E5B44E}" srcOrd="3" destOrd="0" presId="urn:microsoft.com/office/officeart/2008/layout/VerticalCurvedList"/>
    <dgm:cxn modelId="{06E8DD07-FFCF-4100-8F03-3E8740666024}" type="presParOf" srcId="{E76EA8E0-F53E-4406-9C7D-14A24E666267}" destId="{93B482E5-6005-4F88-8571-0B89EFA907E4}" srcOrd="1" destOrd="0" presId="urn:microsoft.com/office/officeart/2008/layout/VerticalCurvedList"/>
    <dgm:cxn modelId="{17F0FE7C-F6E7-4F0F-93BF-FDC04FCB260C}" type="presParOf" srcId="{E76EA8E0-F53E-4406-9C7D-14A24E666267}" destId="{D03A8160-9155-400A-A3D5-0D22E62B23B9}" srcOrd="2" destOrd="0" presId="urn:microsoft.com/office/officeart/2008/layout/VerticalCurvedList"/>
    <dgm:cxn modelId="{452EF4E7-C2CB-4A6B-BC7F-5C430F82BE99}" type="presParOf" srcId="{D03A8160-9155-400A-A3D5-0D22E62B23B9}" destId="{0184D525-37A8-4F85-97F4-A9E12EF1C970}" srcOrd="0" destOrd="0" presId="urn:microsoft.com/office/officeart/2008/layout/VerticalCurvedList"/>
    <dgm:cxn modelId="{0E9B4606-9997-4FFE-A1EB-B8037B4196DB}" type="presParOf" srcId="{E76EA8E0-F53E-4406-9C7D-14A24E666267}" destId="{61484E78-6DAC-45C8-8CF0-88E872737113}" srcOrd="3" destOrd="0" presId="urn:microsoft.com/office/officeart/2008/layout/VerticalCurvedList"/>
    <dgm:cxn modelId="{0FB50DAD-DA70-423D-98FA-992B1639C987}" type="presParOf" srcId="{E76EA8E0-F53E-4406-9C7D-14A24E666267}" destId="{9E405C46-D4CF-4787-9931-8D1539E96DC1}" srcOrd="4" destOrd="0" presId="urn:microsoft.com/office/officeart/2008/layout/VerticalCurvedList"/>
    <dgm:cxn modelId="{C71086AA-CA7D-40FB-8A3D-956C503961CF}" type="presParOf" srcId="{9E405C46-D4CF-4787-9931-8D1539E96DC1}" destId="{0CD02F91-FCBA-4015-BDCE-4E845440A67E}" srcOrd="0" destOrd="0" presId="urn:microsoft.com/office/officeart/2008/layout/VerticalCurvedList"/>
    <dgm:cxn modelId="{FB6E439F-5DC8-4332-A44F-A14D62CE2368}" type="presParOf" srcId="{E76EA8E0-F53E-4406-9C7D-14A24E666267}" destId="{604ADB2A-FA4F-4A66-8FA8-FE9384DDCFBB}" srcOrd="5" destOrd="0" presId="urn:microsoft.com/office/officeart/2008/layout/VerticalCurvedList"/>
    <dgm:cxn modelId="{BF060779-BEA0-44D0-8E8F-8D45504B917D}" type="presParOf" srcId="{E76EA8E0-F53E-4406-9C7D-14A24E666267}" destId="{4A8D9C0A-439F-4D2D-B3D6-80728975D073}" srcOrd="6" destOrd="0" presId="urn:microsoft.com/office/officeart/2008/layout/VerticalCurvedList"/>
    <dgm:cxn modelId="{AB5142FF-0C02-47BA-97A9-1342CA7D2CB7}" type="presParOf" srcId="{4A8D9C0A-439F-4D2D-B3D6-80728975D073}" destId="{E95844D8-B737-42B3-9B58-670556167F63}" srcOrd="0" destOrd="0" presId="urn:microsoft.com/office/officeart/2008/layout/VerticalCurvedList"/>
    <dgm:cxn modelId="{0C813D38-7107-4BFE-9D99-D11F322BEE5F}" type="presParOf" srcId="{E76EA8E0-F53E-4406-9C7D-14A24E666267}" destId="{1E52F22A-70B2-4578-B697-C48F9B597ABF}" srcOrd="7" destOrd="0" presId="urn:microsoft.com/office/officeart/2008/layout/VerticalCurvedList"/>
    <dgm:cxn modelId="{A1F4A6DF-508F-4A9D-AC16-A45D26BFB555}" type="presParOf" srcId="{E76EA8E0-F53E-4406-9C7D-14A24E666267}" destId="{BEA12915-FE79-41D5-BE21-EF8F6FAFDE65}" srcOrd="8" destOrd="0" presId="urn:microsoft.com/office/officeart/2008/layout/VerticalCurvedList"/>
    <dgm:cxn modelId="{01F58458-235E-4C42-BE00-364630DA450C}" type="presParOf" srcId="{BEA12915-FE79-41D5-BE21-EF8F6FAFDE65}" destId="{57036B74-F6D9-4C48-864B-2570DC0E9B0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488C6F6-C08E-4BD4-83B8-203FC2B43F62}" type="doc">
      <dgm:prSet loTypeId="urn:microsoft.com/office/officeart/2008/layout/LinedList" loCatId="list" qsTypeId="urn:microsoft.com/office/officeart/2005/8/quickstyle/simple1" qsCatId="simple" csTypeId="urn:microsoft.com/office/officeart/2005/8/colors/accent0_2" csCatId="mainScheme" phldr="1"/>
      <dgm:spPr/>
      <dgm:t>
        <a:bodyPr/>
        <a:lstStyle/>
        <a:p>
          <a:endParaRPr lang="en-US"/>
        </a:p>
      </dgm:t>
    </dgm:pt>
    <dgm:pt modelId="{B48FEAD2-18E5-47FF-8E96-9B8DAADDF419}">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Зручний інтерфейс: Легка навігація для користувачів із різним рівнем фінансової обізнаності.</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C65741B-6341-4424-9A0C-4C7B631DD2B6}" type="parTrans" cxnId="{5FA73A6D-D731-4468-87B6-4DDEE57C7A13}">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A12752D-514E-46A5-AC44-08503777B38F}" type="sibTrans" cxnId="{5FA73A6D-D731-4468-87B6-4DDEE57C7A13}">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9A85864-644B-4C8B-A167-9C73FE713133}">
      <dgm:prSet phldrT="[Text]" custT="1"/>
      <dgm:spPr/>
      <dgm:t>
        <a:bodyPr/>
        <a:lstStyle/>
        <a:p>
          <a:pPr>
            <a:lnSpc>
              <a:spcPct val="75000"/>
            </a:lnSpc>
          </a:pPr>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Можливість ручного введення або автоматичного збору даних через підключення до</a:t>
          </a:r>
          <a:r>
            <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банківських рахунків.</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B657DB3-1E3D-414E-A24C-ADE904487C13}" type="parTrans" cxnId="{C4121200-0AB2-4CD8-894F-7D0E9D9B0F6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5F9D39F-20A2-4E8E-950F-595EA10283A6}" type="sibTrans" cxnId="{C4121200-0AB2-4CD8-894F-7D0E9D9B0F6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ED20FE3-B8F5-4B8C-9D7D-0CB8BE7DEF14}">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доходів: Облік надходжень із різних джерел.</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A96ECC4-4EE3-4517-A57C-BC23174A9F0F}" type="parTrans" cxnId="{AE704457-7E0E-4369-B6D0-9E4DE5504C29}">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49F8ECA-CCC0-49DE-AB05-506B6CCA973A}" type="sibTrans" cxnId="{AE704457-7E0E-4369-B6D0-9E4DE5504C29}">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43A8B7F-0AC1-452B-8A82-7F8E0F9D825B}">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Налаштовувані бюджети для різних категорій витрат.</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7915074-7A71-432B-8D4D-743574615A01}" type="parTrans" cxnId="{FAA0C239-5F2D-48F4-866B-6A971C0D56E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07F1242-576D-47CB-A5DC-20D2E342C789}" type="sibTrans" cxnId="{FAA0C239-5F2D-48F4-866B-6A971C0D56E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C707A882-8D5E-4709-9E79-FACA6BE63D08}">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Аналіз на основі штучного інтелекту: Персоналізовані рекомендації та аналітика на основі фінансових звичок користувача.</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EEFBFF4-4C3D-488A-BC34-3E8B7C7B7209}" type="parTrans" cxnId="{68EE95D4-D6E2-47EB-940C-28F605596845}">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AF15C9D-6CD2-470D-9756-E30EB34AFAA6}" type="sibTrans" cxnId="{68EE95D4-D6E2-47EB-940C-28F605596845}">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FC5CB7A-0B9B-4990-BC19-CB052632E30A}">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Наглядні візуалізації: Графіки, діаграми й дашборди для чіткого розуміння фінансової ситуації.</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92E75EB2-D1C0-41CC-95B9-189DEF006129}" type="parTrans" cxnId="{EEAEA49C-3097-4B6A-8F2A-157494F287B1}">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B4C4278B-0B02-47EE-BADB-F8AE33B514C1}" type="sibTrans" cxnId="{EEAEA49C-3097-4B6A-8F2A-157494F287B1}">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B8AF6C04-9F59-430C-B724-C22B65FFA7C0}">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Безпека: Надійне шифрування даних і захист конфіденційної фінансової інформації.</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CEDAE12-2F4D-4C61-9A5E-8EF91354E1D0}" type="parTrans" cxnId="{0FC61B2A-58D7-484E-B238-D9B5C949AAB4}">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D4F0544F-5480-477E-9727-B96FBF2AD644}" type="sibTrans" cxnId="{0FC61B2A-58D7-484E-B238-D9B5C949AAB4}">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C29AC3B-E188-4E1D-9EC8-CB62AAED3F5D}">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Доступність із мобільних пристроїв: Можливість керувати фінансами будь-де й будь-коли.</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407FC9C-AF3B-4E1A-AFCE-CBE487FBDD93}" type="parTrans" cxnId="{A5AFDE07-C36E-4EC0-B332-C08728B53C2D}">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37BD206-A619-4A2F-9B86-8F8315D0FA58}" type="sibTrans" cxnId="{A5AFDE07-C36E-4EC0-B332-C08728B53C2D}">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E7F67A3C-175D-4907-8CE2-CE7F8D3BA594}" type="pres">
      <dgm:prSet presAssocID="{F488C6F6-C08E-4BD4-83B8-203FC2B43F62}" presName="vert0" presStyleCnt="0">
        <dgm:presLayoutVars>
          <dgm:dir/>
          <dgm:animOne val="branch"/>
          <dgm:animLvl val="lvl"/>
        </dgm:presLayoutVars>
      </dgm:prSet>
      <dgm:spPr/>
    </dgm:pt>
    <dgm:pt modelId="{CCF0397F-44FF-4AED-A859-C9B091F17444}" type="pres">
      <dgm:prSet presAssocID="{B48FEAD2-18E5-47FF-8E96-9B8DAADDF419}" presName="thickLine" presStyleLbl="alignNode1" presStyleIdx="0" presStyleCnt="8"/>
      <dgm:spPr/>
    </dgm:pt>
    <dgm:pt modelId="{DE661C7F-B066-4ED9-BFD5-5160FBE84AEA}" type="pres">
      <dgm:prSet presAssocID="{B48FEAD2-18E5-47FF-8E96-9B8DAADDF419}" presName="horz1" presStyleCnt="0"/>
      <dgm:spPr/>
    </dgm:pt>
    <dgm:pt modelId="{1CE5D9F3-3F89-4F0A-978E-C989284C4648}" type="pres">
      <dgm:prSet presAssocID="{B48FEAD2-18E5-47FF-8E96-9B8DAADDF419}" presName="tx1" presStyleLbl="revTx" presStyleIdx="0" presStyleCnt="8"/>
      <dgm:spPr/>
    </dgm:pt>
    <dgm:pt modelId="{D5251656-3E90-413E-8847-2B74A0FAF691}" type="pres">
      <dgm:prSet presAssocID="{B48FEAD2-18E5-47FF-8E96-9B8DAADDF419}" presName="vert1" presStyleCnt="0"/>
      <dgm:spPr/>
    </dgm:pt>
    <dgm:pt modelId="{F4D024C0-45F7-4039-A07B-FC481C2923F3}" type="pres">
      <dgm:prSet presAssocID="{69A85864-644B-4C8B-A167-9C73FE713133}" presName="thickLine" presStyleLbl="alignNode1" presStyleIdx="1" presStyleCnt="8"/>
      <dgm:spPr/>
    </dgm:pt>
    <dgm:pt modelId="{17E58D4E-50CC-4742-B199-1B09FBCB9EDA}" type="pres">
      <dgm:prSet presAssocID="{69A85864-644B-4C8B-A167-9C73FE713133}" presName="horz1" presStyleCnt="0"/>
      <dgm:spPr/>
    </dgm:pt>
    <dgm:pt modelId="{089354E0-5D17-42EE-8C13-B00B16030C3E}" type="pres">
      <dgm:prSet presAssocID="{69A85864-644B-4C8B-A167-9C73FE713133}" presName="tx1" presStyleLbl="revTx" presStyleIdx="1" presStyleCnt="8"/>
      <dgm:spPr/>
    </dgm:pt>
    <dgm:pt modelId="{3AA4D7CC-323F-4CA0-9243-BAE122416A2A}" type="pres">
      <dgm:prSet presAssocID="{69A85864-644B-4C8B-A167-9C73FE713133}" presName="vert1" presStyleCnt="0"/>
      <dgm:spPr/>
    </dgm:pt>
    <dgm:pt modelId="{92277564-1CA8-4778-847D-41AC19D54680}" type="pres">
      <dgm:prSet presAssocID="{0ED20FE3-B8F5-4B8C-9D7D-0CB8BE7DEF14}" presName="thickLine" presStyleLbl="alignNode1" presStyleIdx="2" presStyleCnt="8"/>
      <dgm:spPr/>
    </dgm:pt>
    <dgm:pt modelId="{8F1AA16C-B59F-43DF-BDAE-1050728792B5}" type="pres">
      <dgm:prSet presAssocID="{0ED20FE3-B8F5-4B8C-9D7D-0CB8BE7DEF14}" presName="horz1" presStyleCnt="0"/>
      <dgm:spPr/>
    </dgm:pt>
    <dgm:pt modelId="{2BC57C85-719E-404A-8E8C-AE27E477889E}" type="pres">
      <dgm:prSet presAssocID="{0ED20FE3-B8F5-4B8C-9D7D-0CB8BE7DEF14}" presName="tx1" presStyleLbl="revTx" presStyleIdx="2" presStyleCnt="8"/>
      <dgm:spPr/>
    </dgm:pt>
    <dgm:pt modelId="{555AAB8C-35D5-4751-95A7-D040F52903A1}" type="pres">
      <dgm:prSet presAssocID="{0ED20FE3-B8F5-4B8C-9D7D-0CB8BE7DEF14}" presName="vert1" presStyleCnt="0"/>
      <dgm:spPr/>
    </dgm:pt>
    <dgm:pt modelId="{E56DF1DC-FFFC-40BF-962B-615DB66EF103}" type="pres">
      <dgm:prSet presAssocID="{843A8B7F-0AC1-452B-8A82-7F8E0F9D825B}" presName="thickLine" presStyleLbl="alignNode1" presStyleIdx="3" presStyleCnt="8"/>
      <dgm:spPr/>
    </dgm:pt>
    <dgm:pt modelId="{77AEC754-41C3-4DB4-8ABC-AEF9510395BF}" type="pres">
      <dgm:prSet presAssocID="{843A8B7F-0AC1-452B-8A82-7F8E0F9D825B}" presName="horz1" presStyleCnt="0"/>
      <dgm:spPr/>
    </dgm:pt>
    <dgm:pt modelId="{D16DCD7A-3722-47C3-8C4C-8463BBA846DF}" type="pres">
      <dgm:prSet presAssocID="{843A8B7F-0AC1-452B-8A82-7F8E0F9D825B}" presName="tx1" presStyleLbl="revTx" presStyleIdx="3" presStyleCnt="8"/>
      <dgm:spPr/>
    </dgm:pt>
    <dgm:pt modelId="{463C3927-E9A4-494D-95A8-48E87F27354F}" type="pres">
      <dgm:prSet presAssocID="{843A8B7F-0AC1-452B-8A82-7F8E0F9D825B}" presName="vert1" presStyleCnt="0"/>
      <dgm:spPr/>
    </dgm:pt>
    <dgm:pt modelId="{BB49F069-B6CD-45EE-AC95-7D8C33CDF43D}" type="pres">
      <dgm:prSet presAssocID="{C707A882-8D5E-4709-9E79-FACA6BE63D08}" presName="thickLine" presStyleLbl="alignNode1" presStyleIdx="4" presStyleCnt="8"/>
      <dgm:spPr/>
    </dgm:pt>
    <dgm:pt modelId="{26BBE057-6731-4835-9331-DB2B23D1EDF2}" type="pres">
      <dgm:prSet presAssocID="{C707A882-8D5E-4709-9E79-FACA6BE63D08}" presName="horz1" presStyleCnt="0"/>
      <dgm:spPr/>
    </dgm:pt>
    <dgm:pt modelId="{DA3901FD-34AA-4DBF-AE5C-2C129727E35A}" type="pres">
      <dgm:prSet presAssocID="{C707A882-8D5E-4709-9E79-FACA6BE63D08}" presName="tx1" presStyleLbl="revTx" presStyleIdx="4" presStyleCnt="8"/>
      <dgm:spPr/>
    </dgm:pt>
    <dgm:pt modelId="{D88C2295-2FF8-4D66-8181-3FA2F8B54226}" type="pres">
      <dgm:prSet presAssocID="{C707A882-8D5E-4709-9E79-FACA6BE63D08}" presName="vert1" presStyleCnt="0"/>
      <dgm:spPr/>
    </dgm:pt>
    <dgm:pt modelId="{1303972F-42E7-4B99-9A16-A80818A4005F}" type="pres">
      <dgm:prSet presAssocID="{6FC5CB7A-0B9B-4990-BC19-CB052632E30A}" presName="thickLine" presStyleLbl="alignNode1" presStyleIdx="5" presStyleCnt="8"/>
      <dgm:spPr/>
    </dgm:pt>
    <dgm:pt modelId="{777E2F7C-9418-430A-A627-C725B7B4D426}" type="pres">
      <dgm:prSet presAssocID="{6FC5CB7A-0B9B-4990-BC19-CB052632E30A}" presName="horz1" presStyleCnt="0"/>
      <dgm:spPr/>
    </dgm:pt>
    <dgm:pt modelId="{F909110F-68AA-40B7-9F64-C2BF96D9D94D}" type="pres">
      <dgm:prSet presAssocID="{6FC5CB7A-0B9B-4990-BC19-CB052632E30A}" presName="tx1" presStyleLbl="revTx" presStyleIdx="5" presStyleCnt="8"/>
      <dgm:spPr/>
    </dgm:pt>
    <dgm:pt modelId="{00606093-2029-41E1-A4B4-849E940C2DF3}" type="pres">
      <dgm:prSet presAssocID="{6FC5CB7A-0B9B-4990-BC19-CB052632E30A}" presName="vert1" presStyleCnt="0"/>
      <dgm:spPr/>
    </dgm:pt>
    <dgm:pt modelId="{97266B12-20CB-4BA1-9461-49C9FBE3EC69}" type="pres">
      <dgm:prSet presAssocID="{B8AF6C04-9F59-430C-B724-C22B65FFA7C0}" presName="thickLine" presStyleLbl="alignNode1" presStyleIdx="6" presStyleCnt="8"/>
      <dgm:spPr/>
    </dgm:pt>
    <dgm:pt modelId="{F4267020-87ED-4436-A04D-35C4E4246B0B}" type="pres">
      <dgm:prSet presAssocID="{B8AF6C04-9F59-430C-B724-C22B65FFA7C0}" presName="horz1" presStyleCnt="0"/>
      <dgm:spPr/>
    </dgm:pt>
    <dgm:pt modelId="{7FF67DB8-BCDF-4E43-95B9-9145432F9F81}" type="pres">
      <dgm:prSet presAssocID="{B8AF6C04-9F59-430C-B724-C22B65FFA7C0}" presName="tx1" presStyleLbl="revTx" presStyleIdx="6" presStyleCnt="8"/>
      <dgm:spPr/>
    </dgm:pt>
    <dgm:pt modelId="{8FD52F30-95EB-48E0-9037-13F9C6F55665}" type="pres">
      <dgm:prSet presAssocID="{B8AF6C04-9F59-430C-B724-C22B65FFA7C0}" presName="vert1" presStyleCnt="0"/>
      <dgm:spPr/>
    </dgm:pt>
    <dgm:pt modelId="{7B350BD5-6FD6-43A2-96AF-C87402B0355B}" type="pres">
      <dgm:prSet presAssocID="{4C29AC3B-E188-4E1D-9EC8-CB62AAED3F5D}" presName="thickLine" presStyleLbl="alignNode1" presStyleIdx="7" presStyleCnt="8"/>
      <dgm:spPr/>
    </dgm:pt>
    <dgm:pt modelId="{22339BA1-99A5-4574-97D8-D7FB6A435CE6}" type="pres">
      <dgm:prSet presAssocID="{4C29AC3B-E188-4E1D-9EC8-CB62AAED3F5D}" presName="horz1" presStyleCnt="0"/>
      <dgm:spPr/>
    </dgm:pt>
    <dgm:pt modelId="{20E06D84-909E-48B1-95D8-19539DC1DB74}" type="pres">
      <dgm:prSet presAssocID="{4C29AC3B-E188-4E1D-9EC8-CB62AAED3F5D}" presName="tx1" presStyleLbl="revTx" presStyleIdx="7" presStyleCnt="8"/>
      <dgm:spPr/>
    </dgm:pt>
    <dgm:pt modelId="{A095BE4A-66F3-4A54-959C-6A7BA64D047F}" type="pres">
      <dgm:prSet presAssocID="{4C29AC3B-E188-4E1D-9EC8-CB62AAED3F5D}" presName="vert1" presStyleCnt="0"/>
      <dgm:spPr/>
    </dgm:pt>
  </dgm:ptLst>
  <dgm:cxnLst>
    <dgm:cxn modelId="{C4121200-0AB2-4CD8-894F-7D0E9D9B0F60}" srcId="{F488C6F6-C08E-4BD4-83B8-203FC2B43F62}" destId="{69A85864-644B-4C8B-A167-9C73FE713133}" srcOrd="1" destOrd="0" parTransId="{5B657DB3-1E3D-414E-A24C-ADE904487C13}" sibTransId="{45F9D39F-20A2-4E8E-950F-595EA10283A6}"/>
    <dgm:cxn modelId="{A5AFDE07-C36E-4EC0-B332-C08728B53C2D}" srcId="{F488C6F6-C08E-4BD4-83B8-203FC2B43F62}" destId="{4C29AC3B-E188-4E1D-9EC8-CB62AAED3F5D}" srcOrd="7" destOrd="0" parTransId="{A407FC9C-AF3B-4E1A-AFCE-CBE487FBDD93}" sibTransId="{537BD206-A619-4A2F-9B86-8F8315D0FA58}"/>
    <dgm:cxn modelId="{0FC61B2A-58D7-484E-B238-D9B5C949AAB4}" srcId="{F488C6F6-C08E-4BD4-83B8-203FC2B43F62}" destId="{B8AF6C04-9F59-430C-B724-C22B65FFA7C0}" srcOrd="6" destOrd="0" parTransId="{6CEDAE12-2F4D-4C61-9A5E-8EF91354E1D0}" sibTransId="{D4F0544F-5480-477E-9727-B96FBF2AD644}"/>
    <dgm:cxn modelId="{1C94A831-3F69-4956-AF61-EC9637F13ACE}" type="presOf" srcId="{B8AF6C04-9F59-430C-B724-C22B65FFA7C0}" destId="{7FF67DB8-BCDF-4E43-95B9-9145432F9F81}" srcOrd="0" destOrd="0" presId="urn:microsoft.com/office/officeart/2008/layout/LinedList"/>
    <dgm:cxn modelId="{D8D14735-5E4D-49A6-BF53-76F1B0947709}" type="presOf" srcId="{B48FEAD2-18E5-47FF-8E96-9B8DAADDF419}" destId="{1CE5D9F3-3F89-4F0A-978E-C989284C4648}" srcOrd="0" destOrd="0" presId="urn:microsoft.com/office/officeart/2008/layout/LinedList"/>
    <dgm:cxn modelId="{FAA0C239-5F2D-48F4-866B-6A971C0D56E0}" srcId="{F488C6F6-C08E-4BD4-83B8-203FC2B43F62}" destId="{843A8B7F-0AC1-452B-8A82-7F8E0F9D825B}" srcOrd="3" destOrd="0" parTransId="{07915074-7A71-432B-8D4D-743574615A01}" sibTransId="{A07F1242-576D-47CB-A5DC-20D2E342C789}"/>
    <dgm:cxn modelId="{5FA73A6D-D731-4468-87B6-4DDEE57C7A13}" srcId="{F488C6F6-C08E-4BD4-83B8-203FC2B43F62}" destId="{B48FEAD2-18E5-47FF-8E96-9B8DAADDF419}" srcOrd="0" destOrd="0" parTransId="{2C65741B-6341-4424-9A0C-4C7B631DD2B6}" sibTransId="{AA12752D-514E-46A5-AC44-08503777B38F}"/>
    <dgm:cxn modelId="{AE704457-7E0E-4369-B6D0-9E4DE5504C29}" srcId="{F488C6F6-C08E-4BD4-83B8-203FC2B43F62}" destId="{0ED20FE3-B8F5-4B8C-9D7D-0CB8BE7DEF14}" srcOrd="2" destOrd="0" parTransId="{1A96ECC4-4EE3-4517-A57C-BC23174A9F0F}" sibTransId="{549F8ECA-CCC0-49DE-AB05-506B6CCA973A}"/>
    <dgm:cxn modelId="{C3586557-6B9D-4F68-A737-CB87418E94BF}" type="presOf" srcId="{C707A882-8D5E-4709-9E79-FACA6BE63D08}" destId="{DA3901FD-34AA-4DBF-AE5C-2C129727E35A}" srcOrd="0" destOrd="0" presId="urn:microsoft.com/office/officeart/2008/layout/LinedList"/>
    <dgm:cxn modelId="{EEAEA49C-3097-4B6A-8F2A-157494F287B1}" srcId="{F488C6F6-C08E-4BD4-83B8-203FC2B43F62}" destId="{6FC5CB7A-0B9B-4990-BC19-CB052632E30A}" srcOrd="5" destOrd="0" parTransId="{92E75EB2-D1C0-41CC-95B9-189DEF006129}" sibTransId="{B4C4278B-0B02-47EE-BADB-F8AE33B514C1}"/>
    <dgm:cxn modelId="{65AF74A7-6655-4FA5-B0B7-19D73B927968}" type="presOf" srcId="{F488C6F6-C08E-4BD4-83B8-203FC2B43F62}" destId="{E7F67A3C-175D-4907-8CE2-CE7F8D3BA594}" srcOrd="0" destOrd="0" presId="urn:microsoft.com/office/officeart/2008/layout/LinedList"/>
    <dgm:cxn modelId="{82F0D2B3-FF7B-4482-8253-EC3ACD28C89B}" type="presOf" srcId="{843A8B7F-0AC1-452B-8A82-7F8E0F9D825B}" destId="{D16DCD7A-3722-47C3-8C4C-8463BBA846DF}" srcOrd="0" destOrd="0" presId="urn:microsoft.com/office/officeart/2008/layout/LinedList"/>
    <dgm:cxn modelId="{7BCBFEBA-CEAE-4496-A3C8-41B4E5AE31F1}" type="presOf" srcId="{4C29AC3B-E188-4E1D-9EC8-CB62AAED3F5D}" destId="{20E06D84-909E-48B1-95D8-19539DC1DB74}" srcOrd="0" destOrd="0" presId="urn:microsoft.com/office/officeart/2008/layout/LinedList"/>
    <dgm:cxn modelId="{CFA189C9-961A-46EA-94C9-95F4D16F7EC7}" type="presOf" srcId="{6FC5CB7A-0B9B-4990-BC19-CB052632E30A}" destId="{F909110F-68AA-40B7-9F64-C2BF96D9D94D}" srcOrd="0" destOrd="0" presId="urn:microsoft.com/office/officeart/2008/layout/LinedList"/>
    <dgm:cxn modelId="{68EE95D4-D6E2-47EB-940C-28F605596845}" srcId="{F488C6F6-C08E-4BD4-83B8-203FC2B43F62}" destId="{C707A882-8D5E-4709-9E79-FACA6BE63D08}" srcOrd="4" destOrd="0" parTransId="{5EEFBFF4-4C3D-488A-BC34-3E8B7C7B7209}" sibTransId="{8AF15C9D-6CD2-470D-9756-E30EB34AFAA6}"/>
    <dgm:cxn modelId="{BDD53BDC-AEF0-4A35-A8E2-50D6070D4475}" type="presOf" srcId="{69A85864-644B-4C8B-A167-9C73FE713133}" destId="{089354E0-5D17-42EE-8C13-B00B16030C3E}" srcOrd="0" destOrd="0" presId="urn:microsoft.com/office/officeart/2008/layout/LinedList"/>
    <dgm:cxn modelId="{F8A5F2FA-CD07-4BB6-8478-798251905348}" type="presOf" srcId="{0ED20FE3-B8F5-4B8C-9D7D-0CB8BE7DEF14}" destId="{2BC57C85-719E-404A-8E8C-AE27E477889E}" srcOrd="0" destOrd="0" presId="urn:microsoft.com/office/officeart/2008/layout/LinedList"/>
    <dgm:cxn modelId="{155B8550-87BE-4514-B0A9-096A89425A6C}" type="presParOf" srcId="{E7F67A3C-175D-4907-8CE2-CE7F8D3BA594}" destId="{CCF0397F-44FF-4AED-A859-C9B091F17444}" srcOrd="0" destOrd="0" presId="urn:microsoft.com/office/officeart/2008/layout/LinedList"/>
    <dgm:cxn modelId="{7A39A2D7-5F1B-47B2-A78C-385D58C6F7ED}" type="presParOf" srcId="{E7F67A3C-175D-4907-8CE2-CE7F8D3BA594}" destId="{DE661C7F-B066-4ED9-BFD5-5160FBE84AEA}" srcOrd="1" destOrd="0" presId="urn:microsoft.com/office/officeart/2008/layout/LinedList"/>
    <dgm:cxn modelId="{5BC138ED-BE49-46C4-A351-29085B984141}" type="presParOf" srcId="{DE661C7F-B066-4ED9-BFD5-5160FBE84AEA}" destId="{1CE5D9F3-3F89-4F0A-978E-C989284C4648}" srcOrd="0" destOrd="0" presId="urn:microsoft.com/office/officeart/2008/layout/LinedList"/>
    <dgm:cxn modelId="{B70BEBB9-DEEB-4AE2-9EA4-98351DAA0211}" type="presParOf" srcId="{DE661C7F-B066-4ED9-BFD5-5160FBE84AEA}" destId="{D5251656-3E90-413E-8847-2B74A0FAF691}" srcOrd="1" destOrd="0" presId="urn:microsoft.com/office/officeart/2008/layout/LinedList"/>
    <dgm:cxn modelId="{365ED973-704A-433F-8680-32F78ECFEB4C}" type="presParOf" srcId="{E7F67A3C-175D-4907-8CE2-CE7F8D3BA594}" destId="{F4D024C0-45F7-4039-A07B-FC481C2923F3}" srcOrd="2" destOrd="0" presId="urn:microsoft.com/office/officeart/2008/layout/LinedList"/>
    <dgm:cxn modelId="{9B9D107D-9DC2-427D-BD15-9A1D16DD19F9}" type="presParOf" srcId="{E7F67A3C-175D-4907-8CE2-CE7F8D3BA594}" destId="{17E58D4E-50CC-4742-B199-1B09FBCB9EDA}" srcOrd="3" destOrd="0" presId="urn:microsoft.com/office/officeart/2008/layout/LinedList"/>
    <dgm:cxn modelId="{6B3579C9-FD68-4136-A093-B2D055452F36}" type="presParOf" srcId="{17E58D4E-50CC-4742-B199-1B09FBCB9EDA}" destId="{089354E0-5D17-42EE-8C13-B00B16030C3E}" srcOrd="0" destOrd="0" presId="urn:microsoft.com/office/officeart/2008/layout/LinedList"/>
    <dgm:cxn modelId="{EA9580A2-E4E0-4A30-9676-CE1525C118D2}" type="presParOf" srcId="{17E58D4E-50CC-4742-B199-1B09FBCB9EDA}" destId="{3AA4D7CC-323F-4CA0-9243-BAE122416A2A}" srcOrd="1" destOrd="0" presId="urn:microsoft.com/office/officeart/2008/layout/LinedList"/>
    <dgm:cxn modelId="{F8572453-A4F0-48BC-8385-C0C90C6F5DEF}" type="presParOf" srcId="{E7F67A3C-175D-4907-8CE2-CE7F8D3BA594}" destId="{92277564-1CA8-4778-847D-41AC19D54680}" srcOrd="4" destOrd="0" presId="urn:microsoft.com/office/officeart/2008/layout/LinedList"/>
    <dgm:cxn modelId="{68AC0C83-1CC1-4F0C-8195-C0836D0C1649}" type="presParOf" srcId="{E7F67A3C-175D-4907-8CE2-CE7F8D3BA594}" destId="{8F1AA16C-B59F-43DF-BDAE-1050728792B5}" srcOrd="5" destOrd="0" presId="urn:microsoft.com/office/officeart/2008/layout/LinedList"/>
    <dgm:cxn modelId="{6A9FFDC8-C3AD-488E-B275-5306E98295CF}" type="presParOf" srcId="{8F1AA16C-B59F-43DF-BDAE-1050728792B5}" destId="{2BC57C85-719E-404A-8E8C-AE27E477889E}" srcOrd="0" destOrd="0" presId="urn:microsoft.com/office/officeart/2008/layout/LinedList"/>
    <dgm:cxn modelId="{8698BB59-CAFE-4CAD-9BBC-EAFDF969EF90}" type="presParOf" srcId="{8F1AA16C-B59F-43DF-BDAE-1050728792B5}" destId="{555AAB8C-35D5-4751-95A7-D040F52903A1}" srcOrd="1" destOrd="0" presId="urn:microsoft.com/office/officeart/2008/layout/LinedList"/>
    <dgm:cxn modelId="{20D1F6ED-7A97-4285-B47E-0FF66737A1C7}" type="presParOf" srcId="{E7F67A3C-175D-4907-8CE2-CE7F8D3BA594}" destId="{E56DF1DC-FFFC-40BF-962B-615DB66EF103}" srcOrd="6" destOrd="0" presId="urn:microsoft.com/office/officeart/2008/layout/LinedList"/>
    <dgm:cxn modelId="{324EEC1D-9C37-4D51-A0B4-489E33919B22}" type="presParOf" srcId="{E7F67A3C-175D-4907-8CE2-CE7F8D3BA594}" destId="{77AEC754-41C3-4DB4-8ABC-AEF9510395BF}" srcOrd="7" destOrd="0" presId="urn:microsoft.com/office/officeart/2008/layout/LinedList"/>
    <dgm:cxn modelId="{61DA469D-0AE7-494D-BE0E-5D9B32B40B8E}" type="presParOf" srcId="{77AEC754-41C3-4DB4-8ABC-AEF9510395BF}" destId="{D16DCD7A-3722-47C3-8C4C-8463BBA846DF}" srcOrd="0" destOrd="0" presId="urn:microsoft.com/office/officeart/2008/layout/LinedList"/>
    <dgm:cxn modelId="{6E3E64F0-9DAD-46F0-9851-D8DF0824C204}" type="presParOf" srcId="{77AEC754-41C3-4DB4-8ABC-AEF9510395BF}" destId="{463C3927-E9A4-494D-95A8-48E87F27354F}" srcOrd="1" destOrd="0" presId="urn:microsoft.com/office/officeart/2008/layout/LinedList"/>
    <dgm:cxn modelId="{A8C614D7-BE35-4D9B-A6AD-2C406E8D4085}" type="presParOf" srcId="{E7F67A3C-175D-4907-8CE2-CE7F8D3BA594}" destId="{BB49F069-B6CD-45EE-AC95-7D8C33CDF43D}" srcOrd="8" destOrd="0" presId="urn:microsoft.com/office/officeart/2008/layout/LinedList"/>
    <dgm:cxn modelId="{71849068-F189-4FEE-92F7-8C689439BB2F}" type="presParOf" srcId="{E7F67A3C-175D-4907-8CE2-CE7F8D3BA594}" destId="{26BBE057-6731-4835-9331-DB2B23D1EDF2}" srcOrd="9" destOrd="0" presId="urn:microsoft.com/office/officeart/2008/layout/LinedList"/>
    <dgm:cxn modelId="{2FF6FA72-26F7-4093-AC48-01B868DE4A43}" type="presParOf" srcId="{26BBE057-6731-4835-9331-DB2B23D1EDF2}" destId="{DA3901FD-34AA-4DBF-AE5C-2C129727E35A}" srcOrd="0" destOrd="0" presId="urn:microsoft.com/office/officeart/2008/layout/LinedList"/>
    <dgm:cxn modelId="{CE85B2E7-BC44-4BF6-9226-F539A864E907}" type="presParOf" srcId="{26BBE057-6731-4835-9331-DB2B23D1EDF2}" destId="{D88C2295-2FF8-4D66-8181-3FA2F8B54226}" srcOrd="1" destOrd="0" presId="urn:microsoft.com/office/officeart/2008/layout/LinedList"/>
    <dgm:cxn modelId="{DBCC7F51-5330-417D-A39F-92244C1D3354}" type="presParOf" srcId="{E7F67A3C-175D-4907-8CE2-CE7F8D3BA594}" destId="{1303972F-42E7-4B99-9A16-A80818A4005F}" srcOrd="10" destOrd="0" presId="urn:microsoft.com/office/officeart/2008/layout/LinedList"/>
    <dgm:cxn modelId="{B0970E0D-E2EE-4BDD-B77C-896F00531978}" type="presParOf" srcId="{E7F67A3C-175D-4907-8CE2-CE7F8D3BA594}" destId="{777E2F7C-9418-430A-A627-C725B7B4D426}" srcOrd="11" destOrd="0" presId="urn:microsoft.com/office/officeart/2008/layout/LinedList"/>
    <dgm:cxn modelId="{AADB1E24-8428-4BB0-891A-61CE086D8DF1}" type="presParOf" srcId="{777E2F7C-9418-430A-A627-C725B7B4D426}" destId="{F909110F-68AA-40B7-9F64-C2BF96D9D94D}" srcOrd="0" destOrd="0" presId="urn:microsoft.com/office/officeart/2008/layout/LinedList"/>
    <dgm:cxn modelId="{6B467173-48CC-4D21-B810-D0A79BCB07A7}" type="presParOf" srcId="{777E2F7C-9418-430A-A627-C725B7B4D426}" destId="{00606093-2029-41E1-A4B4-849E940C2DF3}" srcOrd="1" destOrd="0" presId="urn:microsoft.com/office/officeart/2008/layout/LinedList"/>
    <dgm:cxn modelId="{A3AF88FF-96C7-46FC-8953-9CDE645D68F2}" type="presParOf" srcId="{E7F67A3C-175D-4907-8CE2-CE7F8D3BA594}" destId="{97266B12-20CB-4BA1-9461-49C9FBE3EC69}" srcOrd="12" destOrd="0" presId="urn:microsoft.com/office/officeart/2008/layout/LinedList"/>
    <dgm:cxn modelId="{0E0BA6BF-317E-47AF-ABEA-ADE35A3C745E}" type="presParOf" srcId="{E7F67A3C-175D-4907-8CE2-CE7F8D3BA594}" destId="{F4267020-87ED-4436-A04D-35C4E4246B0B}" srcOrd="13" destOrd="0" presId="urn:microsoft.com/office/officeart/2008/layout/LinedList"/>
    <dgm:cxn modelId="{9F174BD4-DE46-4438-9981-0CC2BE5D58B2}" type="presParOf" srcId="{F4267020-87ED-4436-A04D-35C4E4246B0B}" destId="{7FF67DB8-BCDF-4E43-95B9-9145432F9F81}" srcOrd="0" destOrd="0" presId="urn:microsoft.com/office/officeart/2008/layout/LinedList"/>
    <dgm:cxn modelId="{E0DCA42D-85E6-45F3-A041-628BE6727064}" type="presParOf" srcId="{F4267020-87ED-4436-A04D-35C4E4246B0B}" destId="{8FD52F30-95EB-48E0-9037-13F9C6F55665}" srcOrd="1" destOrd="0" presId="urn:microsoft.com/office/officeart/2008/layout/LinedList"/>
    <dgm:cxn modelId="{5ECF52BB-A05C-489A-9A81-2B5FD84CC2C8}" type="presParOf" srcId="{E7F67A3C-175D-4907-8CE2-CE7F8D3BA594}" destId="{7B350BD5-6FD6-43A2-96AF-C87402B0355B}" srcOrd="14" destOrd="0" presId="urn:microsoft.com/office/officeart/2008/layout/LinedList"/>
    <dgm:cxn modelId="{9F18EF5A-9F62-47FC-9D89-ECC5E7391A6C}" type="presParOf" srcId="{E7F67A3C-175D-4907-8CE2-CE7F8D3BA594}" destId="{22339BA1-99A5-4574-97D8-D7FB6A435CE6}" srcOrd="15" destOrd="0" presId="urn:microsoft.com/office/officeart/2008/layout/LinedList"/>
    <dgm:cxn modelId="{D62B4966-E984-4127-B20D-AF50416B2B02}" type="presParOf" srcId="{22339BA1-99A5-4574-97D8-D7FB6A435CE6}" destId="{20E06D84-909E-48B1-95D8-19539DC1DB74}" srcOrd="0" destOrd="0" presId="urn:microsoft.com/office/officeart/2008/layout/LinedList"/>
    <dgm:cxn modelId="{C6D4E201-10F1-45EF-98A2-206F7FF73B1E}" type="presParOf" srcId="{22339BA1-99A5-4574-97D8-D7FB6A435CE6}" destId="{A095BE4A-66F3-4A54-959C-6A7BA64D047F}"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F6861-97E3-4069-8A78-1D074C7602F5}">
      <dsp:nvSpPr>
        <dsp:cNvPr id="0" name=""/>
        <dsp:cNvSpPr/>
      </dsp:nvSpPr>
      <dsp:spPr>
        <a:xfrm>
          <a:off x="0" y="359126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A793DE-ABCC-4B65-9170-C87DC22A8CF4}">
      <dsp:nvSpPr>
        <dsp:cNvPr id="0" name=""/>
        <dsp:cNvSpPr/>
      </dsp:nvSpPr>
      <dsp:spPr>
        <a:xfrm>
          <a:off x="0" y="268282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479856-71E8-4D4A-9D3E-E4C581A0F056}">
      <dsp:nvSpPr>
        <dsp:cNvPr id="0" name=""/>
        <dsp:cNvSpPr/>
      </dsp:nvSpPr>
      <dsp:spPr>
        <a:xfrm>
          <a:off x="0" y="177438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52C056-F716-4874-BC27-7C60508EA6B6}">
      <dsp:nvSpPr>
        <dsp:cNvPr id="0" name=""/>
        <dsp:cNvSpPr/>
      </dsp:nvSpPr>
      <dsp:spPr>
        <a:xfrm>
          <a:off x="0" y="865945"/>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5636AB-2744-464B-ABC4-0EA1BCA7F3A4}">
      <dsp:nvSpPr>
        <dsp:cNvPr id="0" name=""/>
        <dsp:cNvSpPr/>
      </dsp:nvSpPr>
      <dsp:spPr>
        <a:xfrm>
          <a:off x="1593615" y="0"/>
          <a:ext cx="415694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Багатьом людям складно відстежувати власні доходи й витрати, що часто призводить до надмірних витрат і фінансового стресу.</a:t>
          </a:r>
          <a:endParaRPr lang="en-US" sz="1200" kern="1200" dirty="0"/>
        </a:p>
      </dsp:txBody>
      <dsp:txXfrm>
        <a:off x="1593615" y="0"/>
        <a:ext cx="4156944" cy="865180"/>
      </dsp:txXfrm>
    </dsp:sp>
    <dsp:sp modelId="{66131277-CE52-4972-9966-31540A0079F2}">
      <dsp:nvSpPr>
        <dsp:cNvPr id="0" name=""/>
        <dsp:cNvSpPr/>
      </dsp:nvSpPr>
      <dsp:spPr>
        <a:xfrm>
          <a:off x="0" y="76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Відсутність фінансової обізнаності</a:t>
          </a:r>
          <a:endParaRPr lang="en-US" sz="1200" kern="1200" dirty="0"/>
        </a:p>
      </dsp:txBody>
      <dsp:txXfrm>
        <a:off x="42242" y="43006"/>
        <a:ext cx="1410661" cy="822938"/>
      </dsp:txXfrm>
    </dsp:sp>
    <dsp:sp modelId="{7BC262F2-A047-4E3C-9015-D21A3B8CB1EF}">
      <dsp:nvSpPr>
        <dsp:cNvPr id="0" name=""/>
        <dsp:cNvSpPr/>
      </dsp:nvSpPr>
      <dsp:spPr>
        <a:xfrm>
          <a:off x="1564700" y="909204"/>
          <a:ext cx="411630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Створювати й дотримуватись бюджету непросто без відповідних інструментів.</a:t>
          </a:r>
          <a:endParaRPr lang="en-US" sz="1200" kern="1200" dirty="0"/>
        </a:p>
      </dsp:txBody>
      <dsp:txXfrm>
        <a:off x="1564700" y="909204"/>
        <a:ext cx="4116304" cy="865180"/>
      </dsp:txXfrm>
    </dsp:sp>
    <dsp:sp modelId="{AFE6F06D-6A2A-4E68-8A26-3A3D6C9E4AC9}">
      <dsp:nvSpPr>
        <dsp:cNvPr id="0" name=""/>
        <dsp:cNvSpPr/>
      </dsp:nvSpPr>
      <dsp:spPr>
        <a:xfrm>
          <a:off x="0" y="90920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Складнощі з плануванням бюджету</a:t>
          </a:r>
          <a:endParaRPr lang="en-US" sz="1200" kern="1200" dirty="0"/>
        </a:p>
      </dsp:txBody>
      <dsp:txXfrm>
        <a:off x="42242" y="951446"/>
        <a:ext cx="1410661" cy="822938"/>
      </dsp:txXfrm>
    </dsp:sp>
    <dsp:sp modelId="{A332A419-0410-4EAE-98EC-92D3D55D5807}">
      <dsp:nvSpPr>
        <dsp:cNvPr id="0" name=""/>
        <dsp:cNvSpPr/>
      </dsp:nvSpPr>
      <dsp:spPr>
        <a:xfrm>
          <a:off x="1574870" y="1817644"/>
          <a:ext cx="409596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Традиційні засоби часто не пропонують глибокого аналізу чи персоналізованих рекомендацій.</a:t>
          </a:r>
          <a:endParaRPr lang="en-US" sz="1200" kern="1200" dirty="0"/>
        </a:p>
      </dsp:txBody>
      <dsp:txXfrm>
        <a:off x="1574870" y="1817644"/>
        <a:ext cx="4095964" cy="865180"/>
      </dsp:txXfrm>
    </dsp:sp>
    <dsp:sp modelId="{70BA1250-CF9E-4297-AB54-2C482EC9FB21}">
      <dsp:nvSpPr>
        <dsp:cNvPr id="0" name=""/>
        <dsp:cNvSpPr/>
      </dsp:nvSpPr>
      <dsp:spPr>
        <a:xfrm>
          <a:off x="0" y="181764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Обмеженість фінансових аналітик</a:t>
          </a:r>
          <a:endParaRPr lang="en-US" sz="1200" kern="1200" dirty="0"/>
        </a:p>
      </dsp:txBody>
      <dsp:txXfrm>
        <a:off x="42242" y="1859886"/>
        <a:ext cx="1410661" cy="822938"/>
      </dsp:txXfrm>
    </dsp:sp>
    <dsp:sp modelId="{98685657-3A94-4588-8CD3-C09BDCFDEFF2}">
      <dsp:nvSpPr>
        <dsp:cNvPr id="0" name=""/>
        <dsp:cNvSpPr/>
      </dsp:nvSpPr>
      <dsp:spPr>
        <a:xfrm>
          <a:off x="1585019" y="2726083"/>
          <a:ext cx="4075665"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Ручне ведення обліку витрат та аналіз даних — це виснажливо й неефективно.</a:t>
          </a:r>
          <a:endParaRPr lang="en-US" sz="1200" kern="1200" dirty="0"/>
        </a:p>
      </dsp:txBody>
      <dsp:txXfrm>
        <a:off x="1585019" y="2726083"/>
        <a:ext cx="4075665" cy="865180"/>
      </dsp:txXfrm>
    </dsp:sp>
    <dsp:sp modelId="{0DC8E8A1-7986-408F-8048-84BE693EC57E}">
      <dsp:nvSpPr>
        <dsp:cNvPr id="0" name=""/>
        <dsp:cNvSpPr/>
      </dsp:nvSpPr>
      <dsp:spPr>
        <a:xfrm>
          <a:off x="0" y="2726083"/>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ru-RU" sz="1200" kern="1200" dirty="0"/>
            <a:t>Затратність часу на управління фінансами</a:t>
          </a:r>
          <a:endParaRPr lang="en-US" sz="1200" kern="1200" dirty="0"/>
        </a:p>
      </dsp:txBody>
      <dsp:txXfrm>
        <a:off x="42242" y="2768325"/>
        <a:ext cx="1410661" cy="8229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30AA44-93FD-4F8A-AE7E-02ABA58D3BD0}">
      <dsp:nvSpPr>
        <dsp:cNvPr id="0" name=""/>
        <dsp:cNvSpPr/>
      </dsp:nvSpPr>
      <dsp:spPr>
        <a:xfrm>
          <a:off x="-4594335" y="-704407"/>
          <a:ext cx="5472816" cy="5472816"/>
        </a:xfrm>
        <a:prstGeom prst="blockArc">
          <a:avLst>
            <a:gd name="adj1" fmla="val 18900000"/>
            <a:gd name="adj2" fmla="val 2700000"/>
            <a:gd name="adj3" fmla="val 395"/>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B482E5-6005-4F88-8571-0B89EFA907E4}">
      <dsp:nvSpPr>
        <dsp:cNvPr id="0" name=""/>
        <dsp:cNvSpPr/>
      </dsp:nvSpPr>
      <dsp:spPr>
        <a:xfrm>
          <a:off x="460128" y="312440"/>
          <a:ext cx="5580684"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ru-RU"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Тих, хто прагне кращого контролю над фінансами</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460128" y="312440"/>
        <a:ext cx="5580684" cy="625205"/>
      </dsp:txXfrm>
    </dsp:sp>
    <dsp:sp modelId="{0184D525-37A8-4F85-97F4-A9E12EF1C970}">
      <dsp:nvSpPr>
        <dsp:cNvPr id="0" name=""/>
        <dsp:cNvSpPr/>
      </dsp:nvSpPr>
      <dsp:spPr>
        <a:xfrm>
          <a:off x="69375" y="234289"/>
          <a:ext cx="781507" cy="781507"/>
        </a:xfrm>
        <a:prstGeom prst="ellipse">
          <a:avLst/>
        </a:prstGeom>
        <a:blipFill rotWithShape="0">
          <a:blip xmlns:r="http://schemas.openxmlformats.org/officeDocument/2006/relationships" r:embed="rId1"/>
          <a:srcRect/>
          <a:stretch>
            <a:fillRect l="-17000" r="-17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484E78-6DAC-45C8-8CF0-88E872737113}">
      <dsp:nvSpPr>
        <dsp:cNvPr id="0" name=""/>
        <dsp:cNvSpPr/>
      </dsp:nvSpPr>
      <dsp:spPr>
        <a:xfrm>
          <a:off x="818573" y="1250411"/>
          <a:ext cx="5222240"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Цілеспрямованих заощадників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818573" y="1250411"/>
        <a:ext cx="5222240" cy="625205"/>
      </dsp:txXfrm>
    </dsp:sp>
    <dsp:sp modelId="{0CD02F91-FCBA-4015-BDCE-4E845440A67E}">
      <dsp:nvSpPr>
        <dsp:cNvPr id="0" name=""/>
        <dsp:cNvSpPr/>
      </dsp:nvSpPr>
      <dsp:spPr>
        <a:xfrm>
          <a:off x="427819" y="1172260"/>
          <a:ext cx="781507" cy="781507"/>
        </a:xfrm>
        <a:prstGeom prst="ellipse">
          <a:avLst/>
        </a:prstGeom>
        <a:blipFill rotWithShape="0">
          <a:blip xmlns:r="http://schemas.openxmlformats.org/officeDocument/2006/relationships" r:embed="rId2"/>
          <a:srcRect/>
          <a:stretch>
            <a:fillRect l="-17000" r="-17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04ADB2A-FA4F-4A66-8FA8-FE9384DDCFBB}">
      <dsp:nvSpPr>
        <dsp:cNvPr id="0" name=""/>
        <dsp:cNvSpPr/>
      </dsp:nvSpPr>
      <dsp:spPr>
        <a:xfrm>
          <a:off x="818573" y="2188382"/>
          <a:ext cx="5222240"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Візуальних сприймачів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818573" y="2188382"/>
        <a:ext cx="5222240" cy="625205"/>
      </dsp:txXfrm>
    </dsp:sp>
    <dsp:sp modelId="{E95844D8-B737-42B3-9B58-670556167F63}">
      <dsp:nvSpPr>
        <dsp:cNvPr id="0" name=""/>
        <dsp:cNvSpPr/>
      </dsp:nvSpPr>
      <dsp:spPr>
        <a:xfrm>
          <a:off x="427819" y="2110232"/>
          <a:ext cx="781507" cy="781507"/>
        </a:xfrm>
        <a:prstGeom prst="ellipse">
          <a:avLst/>
        </a:prstGeom>
        <a:blipFill rotWithShape="0">
          <a:blip xmlns:r="http://schemas.openxmlformats.org/officeDocument/2006/relationships" r:embed="rId3"/>
          <a:srcRect/>
          <a:stretch>
            <a:fillRect l="-3000" r="-3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E52F22A-70B2-4578-B697-C48F9B597ABF}">
      <dsp:nvSpPr>
        <dsp:cNvPr id="0" name=""/>
        <dsp:cNvSpPr/>
      </dsp:nvSpPr>
      <dsp:spPr>
        <a:xfrm>
          <a:off x="460128" y="3126353"/>
          <a:ext cx="5580684"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Техноорієнтованих користувачів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460128" y="3126353"/>
        <a:ext cx="5580684" cy="625205"/>
      </dsp:txXfrm>
    </dsp:sp>
    <dsp:sp modelId="{57036B74-F6D9-4C48-864B-2570DC0E9B02}">
      <dsp:nvSpPr>
        <dsp:cNvPr id="0" name=""/>
        <dsp:cNvSpPr/>
      </dsp:nvSpPr>
      <dsp:spPr>
        <a:xfrm>
          <a:off x="69375" y="3048203"/>
          <a:ext cx="781507" cy="781507"/>
        </a:xfrm>
        <a:prstGeom prst="ellipse">
          <a:avLst/>
        </a:prstGeom>
        <a:blipFill rotWithShape="0">
          <a:blip xmlns:r="http://schemas.openxmlformats.org/officeDocument/2006/relationships" r:embed="rId4"/>
          <a:srcRect/>
          <a:stretch>
            <a:fillRect/>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0397F-44FF-4AED-A859-C9B091F17444}">
      <dsp:nvSpPr>
        <dsp:cNvPr id="0" name=""/>
        <dsp:cNvSpPr/>
      </dsp:nvSpPr>
      <dsp:spPr>
        <a:xfrm>
          <a:off x="0" y="0"/>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E5D9F3-3F89-4F0A-978E-C989284C4648}">
      <dsp:nvSpPr>
        <dsp:cNvPr id="0" name=""/>
        <dsp:cNvSpPr/>
      </dsp:nvSpPr>
      <dsp:spPr>
        <a:xfrm>
          <a:off x="0" y="0"/>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Зручний інтерфейс: Легка навігація для користувачів із різним рівнем фінансової обізнаності.</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0"/>
        <a:ext cx="5435600" cy="455656"/>
      </dsp:txXfrm>
    </dsp:sp>
    <dsp:sp modelId="{F4D024C0-45F7-4039-A07B-FC481C2923F3}">
      <dsp:nvSpPr>
        <dsp:cNvPr id="0" name=""/>
        <dsp:cNvSpPr/>
      </dsp:nvSpPr>
      <dsp:spPr>
        <a:xfrm>
          <a:off x="0" y="455656"/>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9354E0-5D17-42EE-8C13-B00B16030C3E}">
      <dsp:nvSpPr>
        <dsp:cNvPr id="0" name=""/>
        <dsp:cNvSpPr/>
      </dsp:nvSpPr>
      <dsp:spPr>
        <a:xfrm>
          <a:off x="0" y="455656"/>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75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Можливість ручного введення або автоматичного збору даних через підключення до</a:t>
          </a:r>
          <a:r>
            <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банківських рахунків.</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455656"/>
        <a:ext cx="5435600" cy="455656"/>
      </dsp:txXfrm>
    </dsp:sp>
    <dsp:sp modelId="{92277564-1CA8-4778-847D-41AC19D54680}">
      <dsp:nvSpPr>
        <dsp:cNvPr id="0" name=""/>
        <dsp:cNvSpPr/>
      </dsp:nvSpPr>
      <dsp:spPr>
        <a:xfrm>
          <a:off x="0" y="911312"/>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C57C85-719E-404A-8E8C-AE27E477889E}">
      <dsp:nvSpPr>
        <dsp:cNvPr id="0" name=""/>
        <dsp:cNvSpPr/>
      </dsp:nvSpPr>
      <dsp:spPr>
        <a:xfrm>
          <a:off x="0" y="911312"/>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доходів: Облік надходжень із різних джерел.</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911312"/>
        <a:ext cx="5435600" cy="455656"/>
      </dsp:txXfrm>
    </dsp:sp>
    <dsp:sp modelId="{E56DF1DC-FFFC-40BF-962B-615DB66EF103}">
      <dsp:nvSpPr>
        <dsp:cNvPr id="0" name=""/>
        <dsp:cNvSpPr/>
      </dsp:nvSpPr>
      <dsp:spPr>
        <a:xfrm>
          <a:off x="0" y="1366968"/>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6DCD7A-3722-47C3-8C4C-8463BBA846DF}">
      <dsp:nvSpPr>
        <dsp:cNvPr id="0" name=""/>
        <dsp:cNvSpPr/>
      </dsp:nvSpPr>
      <dsp:spPr>
        <a:xfrm>
          <a:off x="0" y="1366968"/>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Налаштовувані бюджети для різних категорій витрат.</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1366968"/>
        <a:ext cx="5435600" cy="455656"/>
      </dsp:txXfrm>
    </dsp:sp>
    <dsp:sp modelId="{BB49F069-B6CD-45EE-AC95-7D8C33CDF43D}">
      <dsp:nvSpPr>
        <dsp:cNvPr id="0" name=""/>
        <dsp:cNvSpPr/>
      </dsp:nvSpPr>
      <dsp:spPr>
        <a:xfrm>
          <a:off x="0" y="1822625"/>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3901FD-34AA-4DBF-AE5C-2C129727E35A}">
      <dsp:nvSpPr>
        <dsp:cNvPr id="0" name=""/>
        <dsp:cNvSpPr/>
      </dsp:nvSpPr>
      <dsp:spPr>
        <a:xfrm>
          <a:off x="0" y="1822624"/>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Аналіз на основі штучного інтелекту: Персоналізовані рекомендації та аналітика на основі фінансових звичок користувача.</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1822624"/>
        <a:ext cx="5435600" cy="455656"/>
      </dsp:txXfrm>
    </dsp:sp>
    <dsp:sp modelId="{1303972F-42E7-4B99-9A16-A80818A4005F}">
      <dsp:nvSpPr>
        <dsp:cNvPr id="0" name=""/>
        <dsp:cNvSpPr/>
      </dsp:nvSpPr>
      <dsp:spPr>
        <a:xfrm>
          <a:off x="0" y="2278281"/>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09110F-68AA-40B7-9F64-C2BF96D9D94D}">
      <dsp:nvSpPr>
        <dsp:cNvPr id="0" name=""/>
        <dsp:cNvSpPr/>
      </dsp:nvSpPr>
      <dsp:spPr>
        <a:xfrm>
          <a:off x="0" y="2278281"/>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Наглядні візуалізації: Графіки, діаграми й дашборди для чіткого розуміння фінансової ситуації.</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2278281"/>
        <a:ext cx="5435600" cy="455656"/>
      </dsp:txXfrm>
    </dsp:sp>
    <dsp:sp modelId="{97266B12-20CB-4BA1-9461-49C9FBE3EC69}">
      <dsp:nvSpPr>
        <dsp:cNvPr id="0" name=""/>
        <dsp:cNvSpPr/>
      </dsp:nvSpPr>
      <dsp:spPr>
        <a:xfrm>
          <a:off x="0" y="2733937"/>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F67DB8-BCDF-4E43-95B9-9145432F9F81}">
      <dsp:nvSpPr>
        <dsp:cNvPr id="0" name=""/>
        <dsp:cNvSpPr/>
      </dsp:nvSpPr>
      <dsp:spPr>
        <a:xfrm>
          <a:off x="0" y="2733937"/>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Безпека: Надійне шифрування даних і захист конфіденційної фінансової інформації.</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2733937"/>
        <a:ext cx="5435600" cy="455656"/>
      </dsp:txXfrm>
    </dsp:sp>
    <dsp:sp modelId="{7B350BD5-6FD6-43A2-96AF-C87402B0355B}">
      <dsp:nvSpPr>
        <dsp:cNvPr id="0" name=""/>
        <dsp:cNvSpPr/>
      </dsp:nvSpPr>
      <dsp:spPr>
        <a:xfrm>
          <a:off x="0" y="3189593"/>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E06D84-909E-48B1-95D8-19539DC1DB74}">
      <dsp:nvSpPr>
        <dsp:cNvPr id="0" name=""/>
        <dsp:cNvSpPr/>
      </dsp:nvSpPr>
      <dsp:spPr>
        <a:xfrm>
          <a:off x="0" y="3189593"/>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Доступність із мобільних пристроїв: Можливість керувати фінансами будь-де й будь-коли.</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3189593"/>
        <a:ext cx="5435600" cy="455656"/>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13T16:45:33.676"/>
    </inkml:context>
    <inkml:brush xml:id="br0">
      <inkml:brushProperty name="width" value="0.035" units="cm"/>
      <inkml:brushProperty name="height" value="0.035" units="cm"/>
      <inkml:brushProperty name="color" value="#E71224"/>
    </inkml:brush>
  </inkml:definitions>
  <inkml:trace contextRef="#ctx0" brushRef="#br0">378 655 24575,'35'17'0,"1"2"0,1-2 0,49 15 0,-8-12 0,158 20 0,84-19 0,-213-20 0,144-16 0,-186 7 0,-2-4 0,1-2 0,90-32 0,-135 38 0,1 0 0,-1-1 0,-1-1 0,1-1 0,-2 0 0,25-22 0,-31 24 0,-2-1 0,1 0 0,-1-1 0,-1 0 0,0-1 0,0 0 0,-1 0 0,-1 0 0,0-1 0,6-22 0,-5 14 0,-1-1 0,-2 0 0,0 0 0,-1-1 0,0-29 0,-3 43 0,-1-1 0,0 1 0,0 0 0,-1 0 0,0 0 0,0 0 0,-1 1 0,0-1 0,-1 0 0,1 1 0,-2 0 0,1 0 0,-1 0 0,-1 1 0,-11-14 0,1 8 0,0 0 0,0 1 0,-1 1 0,-1 0 0,0 1 0,0 1 0,-1 1 0,-34-10 0,-7 2 0,-102-13 0,39 14-73,0 6-1,-1 6 0,-211 20 1,226-3 14,1 5 0,1 4 1,1 5-1,-147 60 1,215-73-123,0 2 0,1 2 0,1 1 0,1 2 0,1 2 0,-32 27-1,26-11-6154</inkml:trace>
</inkml:ink>
</file>

<file path=ppt/media/image1.png>
</file>

<file path=ppt/media/image10.png>
</file>

<file path=ppt/media/image11.png>
</file>

<file path=ppt/media/image12.png>
</file>

<file path=ppt/media/image13.png>
</file>

<file path=ppt/media/image14.pn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688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dirty="0"/>
              <a:t>Автоматизуючи та вдосконалюючи ці процеси, Finca допомагає користувачам заощаджувати час, знижувати рівень стресу й покращувати своє фінансове здоров’я.</a:t>
            </a:r>
            <a:endParaRPr lang="en-US" dirty="0"/>
          </a:p>
        </p:txBody>
      </p:sp>
    </p:spTree>
    <p:extLst>
      <p:ext uri="{BB962C8B-B14F-4D97-AF65-F5344CB8AC3E}">
        <p14:creationId xmlns:p14="http://schemas.microsoft.com/office/powerpoint/2010/main" val="2269871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Finca </a:t>
            </a:r>
            <a:r>
              <a:rPr lang="uk-UA" b="1" dirty="0"/>
              <a:t>розроблена для широкого кола користувачів, зокрема для:</a:t>
            </a:r>
            <a:endParaRPr lang="uk-UA" dirty="0"/>
          </a:p>
          <a:p>
            <a:pPr>
              <a:buFont typeface="Arial" panose="020B0604020202020204" pitchFamily="34" charset="0"/>
              <a:buChar char="•"/>
            </a:pPr>
            <a:r>
              <a:rPr lang="uk-UA" b="1" dirty="0"/>
              <a:t>Тих, хто прагне кращого контролю над фінансами:</a:t>
            </a:r>
            <a:r>
              <a:rPr lang="uk-UA" dirty="0"/>
              <a:t> Людей, які хочуть ефективніше відстежувати свої доходи та витрати.</a:t>
            </a:r>
          </a:p>
          <a:p>
            <a:pPr>
              <a:buFont typeface="Arial" panose="020B0604020202020204" pitchFamily="34" charset="0"/>
              <a:buChar char="•"/>
            </a:pPr>
            <a:r>
              <a:rPr lang="uk-UA" b="1" dirty="0"/>
              <a:t>Цілеспрямованих заощадників:</a:t>
            </a:r>
            <a:r>
              <a:rPr lang="uk-UA" dirty="0"/>
              <a:t> Користувачів, що мають на меті накопичити кошти або досягти конкретних фінансових цілей.</a:t>
            </a:r>
          </a:p>
          <a:p>
            <a:pPr>
              <a:buFont typeface="Arial" panose="020B0604020202020204" pitchFamily="34" charset="0"/>
              <a:buChar char="•"/>
            </a:pPr>
            <a:r>
              <a:rPr lang="uk-UA" b="1" dirty="0"/>
              <a:t>Візуальних сприймачів:</a:t>
            </a:r>
            <a:r>
              <a:rPr lang="uk-UA" dirty="0"/>
              <a:t> Тих, кому легше розуміти фінансову інформацію за допомогою графіків і діаграм.</a:t>
            </a:r>
          </a:p>
          <a:p>
            <a:pPr>
              <a:buFont typeface="Arial" panose="020B0604020202020204" pitchFamily="34" charset="0"/>
              <a:buChar char="•"/>
            </a:pPr>
            <a:r>
              <a:rPr lang="uk-UA" b="1" dirty="0"/>
              <a:t>Техноорієнтованих користувачів:</a:t>
            </a:r>
            <a:r>
              <a:rPr lang="uk-UA" dirty="0"/>
              <a:t> Людей, які хочуть використовувати можливості штучного інтелекту для отримання персоналізованих фінансових рекомендацій.</a:t>
            </a:r>
          </a:p>
          <a:p>
            <a:endParaRPr lang="en-US" dirty="0"/>
          </a:p>
        </p:txBody>
      </p:sp>
    </p:spTree>
    <p:extLst>
      <p:ext uri="{BB962C8B-B14F-4D97-AF65-F5344CB8AC3E}">
        <p14:creationId xmlns:p14="http://schemas.microsoft.com/office/powerpoint/2010/main" val="3767011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a5ca53ed49_1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a5ca53ed49_1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a5836f041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a5836f041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a5ca53ed49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a5ca53ed49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Інтегруючи ці елементи, Finca може запропонувати унікальну ціннісну пропозицію на ринку персональних фінансів.</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91" y="1685832"/>
            <a:ext cx="4198200" cy="17010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5200"/>
              <a:buNone/>
              <a:defRPr sz="4900" b="0">
                <a:latin typeface="Inter Tight ExtraBold"/>
                <a:ea typeface="Inter Tight ExtraBold"/>
                <a:cs typeface="Inter Tight ExtraBold"/>
                <a:sym typeface="Inter Tight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33" y="3328313"/>
            <a:ext cx="4198200" cy="38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366700" y="0"/>
            <a:ext cx="3777300" cy="5143500"/>
          </a:xfrm>
          <a:prstGeom prst="rect">
            <a:avLst/>
          </a:prstGeom>
          <a:noFill/>
          <a:ln>
            <a:noFill/>
          </a:ln>
        </p:spPr>
      </p:sp>
      <p:grpSp>
        <p:nvGrpSpPr>
          <p:cNvPr id="12" name="Google Shape;12;p2"/>
          <p:cNvGrpSpPr/>
          <p:nvPr/>
        </p:nvGrpSpPr>
        <p:grpSpPr>
          <a:xfrm>
            <a:off x="0" y="0"/>
            <a:ext cx="5366700" cy="939900"/>
            <a:chOff x="0" y="0"/>
            <a:chExt cx="5366700" cy="939900"/>
          </a:xfrm>
        </p:grpSpPr>
        <p:sp>
          <p:nvSpPr>
            <p:cNvPr id="13" name="Google Shape;13;p2"/>
            <p:cNvSpPr/>
            <p:nvPr/>
          </p:nvSpPr>
          <p:spPr>
            <a:xfrm>
              <a:off x="0" y="0"/>
              <a:ext cx="5366700" cy="93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14" name="Google Shape;14;p2"/>
            <p:cNvGrpSpPr/>
            <p:nvPr/>
          </p:nvGrpSpPr>
          <p:grpSpPr>
            <a:xfrm>
              <a:off x="2641813" y="279446"/>
              <a:ext cx="1932760" cy="381008"/>
              <a:chOff x="5204606" y="-473223"/>
              <a:chExt cx="1305919" cy="257438"/>
            </a:xfrm>
          </p:grpSpPr>
          <p:cxnSp>
            <p:nvCxnSpPr>
              <p:cNvPr id="15" name="Google Shape;15;p2"/>
              <p:cNvCxnSpPr/>
              <p:nvPr/>
            </p:nvCxnSpPr>
            <p:spPr>
              <a:xfrm>
                <a:off x="5204606" y="-344505"/>
                <a:ext cx="1303200" cy="0"/>
              </a:xfrm>
              <a:prstGeom prst="straightConnector1">
                <a:avLst/>
              </a:prstGeom>
              <a:noFill/>
              <a:ln w="19050" cap="flat" cmpd="sng">
                <a:solidFill>
                  <a:schemeClr val="lt1"/>
                </a:solidFill>
                <a:prstDash val="solid"/>
                <a:round/>
                <a:headEnd type="none" w="med" len="med"/>
                <a:tailEnd type="none" w="med" len="med"/>
              </a:ln>
            </p:spPr>
          </p:cxnSp>
          <p:cxnSp>
            <p:nvCxnSpPr>
              <p:cNvPr id="16" name="Google Shape;16;p2"/>
              <p:cNvCxnSpPr/>
              <p:nvPr/>
            </p:nvCxnSpPr>
            <p:spPr>
              <a:xfrm>
                <a:off x="6379425" y="-473223"/>
                <a:ext cx="131100" cy="131100"/>
              </a:xfrm>
              <a:prstGeom prst="straightConnector1">
                <a:avLst/>
              </a:prstGeom>
              <a:noFill/>
              <a:ln w="19050" cap="flat" cmpd="sng">
                <a:solidFill>
                  <a:schemeClr val="lt1"/>
                </a:solidFill>
                <a:prstDash val="solid"/>
                <a:round/>
                <a:headEnd type="none" w="med" len="med"/>
                <a:tailEnd type="none" w="med" len="med"/>
              </a:ln>
            </p:spPr>
          </p:cxnSp>
          <p:cxnSp>
            <p:nvCxnSpPr>
              <p:cNvPr id="17" name="Google Shape;17;p2"/>
              <p:cNvCxnSpPr/>
              <p:nvPr/>
            </p:nvCxnSpPr>
            <p:spPr>
              <a:xfrm rot="10800000" flipH="1">
                <a:off x="6379425" y="-346886"/>
                <a:ext cx="131100" cy="131100"/>
              </a:xfrm>
              <a:prstGeom prst="straightConnector1">
                <a:avLst/>
              </a:prstGeom>
              <a:noFill/>
              <a:ln w="19050"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7_1_1">
    <p:spTree>
      <p:nvGrpSpPr>
        <p:cNvPr id="1" name="Shape 235"/>
        <p:cNvGrpSpPr/>
        <p:nvPr/>
      </p:nvGrpSpPr>
      <p:grpSpPr>
        <a:xfrm>
          <a:off x="0" y="0"/>
          <a:ext cx="0" cy="0"/>
          <a:chOff x="0" y="0"/>
          <a:chExt cx="0" cy="0"/>
        </a:xfrm>
      </p:grpSpPr>
      <p:sp>
        <p:nvSpPr>
          <p:cNvPr id="236" name="Google Shape;23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37" name="Google Shape;237;p28"/>
          <p:cNvGrpSpPr/>
          <p:nvPr/>
        </p:nvGrpSpPr>
        <p:grpSpPr>
          <a:xfrm>
            <a:off x="0" y="3"/>
            <a:ext cx="9591478" cy="6745117"/>
            <a:chOff x="0" y="3"/>
            <a:chExt cx="9591478" cy="6745117"/>
          </a:xfrm>
        </p:grpSpPr>
        <p:pic>
          <p:nvPicPr>
            <p:cNvPr id="238" name="Google Shape;238;p28"/>
            <p:cNvPicPr preferRelativeResize="0"/>
            <p:nvPr/>
          </p:nvPicPr>
          <p:blipFill>
            <a:blip r:embed="rId2">
              <a:alphaModFix/>
            </a:blip>
            <a:stretch>
              <a:fillRect/>
            </a:stretch>
          </p:blipFill>
          <p:spPr>
            <a:xfrm rot="-7280210" flipH="1">
              <a:off x="7134102" y="3992211"/>
              <a:ext cx="1750750" cy="2638353"/>
            </a:xfrm>
            <a:prstGeom prst="rect">
              <a:avLst/>
            </a:prstGeom>
            <a:noFill/>
            <a:ln>
              <a:noFill/>
            </a:ln>
          </p:spPr>
        </p:pic>
        <p:sp>
          <p:nvSpPr>
            <p:cNvPr id="239" name="Google Shape;239;p28"/>
            <p:cNvSpPr/>
            <p:nvPr/>
          </p:nvSpPr>
          <p:spPr>
            <a:xfrm rot="10800000" flipH="1">
              <a:off x="0" y="3"/>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6"/>
        <p:cNvGrpSpPr/>
        <p:nvPr/>
      </p:nvGrpSpPr>
      <p:grpSpPr>
        <a:xfrm>
          <a:off x="0" y="0"/>
          <a:ext cx="0" cy="0"/>
          <a:chOff x="0" y="0"/>
          <a:chExt cx="0" cy="0"/>
        </a:xfrm>
      </p:grpSpPr>
      <p:grpSp>
        <p:nvGrpSpPr>
          <p:cNvPr id="257" name="Google Shape;257;p31"/>
          <p:cNvGrpSpPr/>
          <p:nvPr/>
        </p:nvGrpSpPr>
        <p:grpSpPr>
          <a:xfrm>
            <a:off x="-1920818" y="0"/>
            <a:ext cx="11064818" cy="6103880"/>
            <a:chOff x="-1920818" y="0"/>
            <a:chExt cx="11064818" cy="6103880"/>
          </a:xfrm>
        </p:grpSpPr>
        <p:pic>
          <p:nvPicPr>
            <p:cNvPr id="258" name="Google Shape;258;p31"/>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259" name="Google Shape;259;p31"/>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0"/>
        <p:cNvGrpSpPr/>
        <p:nvPr/>
      </p:nvGrpSpPr>
      <p:grpSpPr>
        <a:xfrm>
          <a:off x="0" y="0"/>
          <a:ext cx="0" cy="0"/>
          <a:chOff x="0" y="0"/>
          <a:chExt cx="0" cy="0"/>
        </a:xfrm>
      </p:grpSpPr>
      <p:grpSp>
        <p:nvGrpSpPr>
          <p:cNvPr id="261" name="Google Shape;261;p32"/>
          <p:cNvGrpSpPr/>
          <p:nvPr/>
        </p:nvGrpSpPr>
        <p:grpSpPr>
          <a:xfrm>
            <a:off x="0" y="-904024"/>
            <a:ext cx="10772100" cy="6072203"/>
            <a:chOff x="0" y="-904024"/>
            <a:chExt cx="10772100" cy="6072203"/>
          </a:xfrm>
        </p:grpSpPr>
        <p:pic>
          <p:nvPicPr>
            <p:cNvPr id="262" name="Google Shape;262;p32"/>
            <p:cNvPicPr preferRelativeResize="0"/>
            <p:nvPr/>
          </p:nvPicPr>
          <p:blipFill>
            <a:blip r:embed="rId2">
              <a:alphaModFix/>
            </a:blip>
            <a:stretch>
              <a:fillRect/>
            </a:stretch>
          </p:blipFill>
          <p:spPr>
            <a:xfrm rot="8307428" flipH="1">
              <a:off x="8366702" y="-655311"/>
              <a:ext cx="1750748" cy="2638348"/>
            </a:xfrm>
            <a:prstGeom prst="rect">
              <a:avLst/>
            </a:prstGeom>
            <a:noFill/>
            <a:ln>
              <a:noFill/>
            </a:ln>
          </p:spPr>
        </p:pic>
        <p:sp>
          <p:nvSpPr>
            <p:cNvPr id="263" name="Google Shape;263;p32"/>
            <p:cNvSpPr/>
            <p:nvPr/>
          </p:nvSpPr>
          <p:spPr>
            <a:xfrm>
              <a:off x="0" y="4003878"/>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8" name="Google Shape;38;p5"/>
          <p:cNvSpPr txBox="1">
            <a:spLocks noGrp="1"/>
          </p:cNvSpPr>
          <p:nvPr>
            <p:ph type="subTitle" idx="1"/>
          </p:nvPr>
        </p:nvSpPr>
        <p:spPr>
          <a:xfrm>
            <a:off x="5043850" y="3762965"/>
            <a:ext cx="229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subTitle" idx="2"/>
          </p:nvPr>
        </p:nvSpPr>
        <p:spPr>
          <a:xfrm>
            <a:off x="1800350" y="3762965"/>
            <a:ext cx="229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3"/>
          </p:nvPr>
        </p:nvSpPr>
        <p:spPr>
          <a:xfrm>
            <a:off x="5043850" y="3477563"/>
            <a:ext cx="2299800" cy="30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1" name="Google Shape;41;p5"/>
          <p:cNvSpPr txBox="1">
            <a:spLocks noGrp="1"/>
          </p:cNvSpPr>
          <p:nvPr>
            <p:ph type="subTitle" idx="4"/>
          </p:nvPr>
        </p:nvSpPr>
        <p:spPr>
          <a:xfrm>
            <a:off x="1800350" y="3477563"/>
            <a:ext cx="2299800" cy="30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2" name="Google Shape;42;p5"/>
          <p:cNvGrpSpPr/>
          <p:nvPr/>
        </p:nvGrpSpPr>
        <p:grpSpPr>
          <a:xfrm>
            <a:off x="-1754293" y="-598349"/>
            <a:ext cx="10910092" cy="5741849"/>
            <a:chOff x="-1754293" y="-598349"/>
            <a:chExt cx="10910092" cy="5741849"/>
          </a:xfrm>
        </p:grpSpPr>
        <p:pic>
          <p:nvPicPr>
            <p:cNvPr id="43" name="Google Shape;43;p5"/>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
          <p:nvSpPr>
            <p:cNvPr id="44" name="Google Shape;44;p5"/>
            <p:cNvSpPr/>
            <p:nvPr/>
          </p:nvSpPr>
          <p:spPr>
            <a:xfrm flipH="1">
              <a:off x="7990300" y="397920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sp>
        <p:nvSpPr>
          <p:cNvPr id="51" name="Google Shape;51;p7"/>
          <p:cNvSpPr txBox="1">
            <a:spLocks noGrp="1"/>
          </p:cNvSpPr>
          <p:nvPr>
            <p:ph type="title"/>
          </p:nvPr>
        </p:nvSpPr>
        <p:spPr>
          <a:xfrm>
            <a:off x="1018626" y="983550"/>
            <a:ext cx="3852300" cy="1111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52" name="Google Shape;52;p7"/>
          <p:cNvSpPr txBox="1">
            <a:spLocks noGrp="1"/>
          </p:cNvSpPr>
          <p:nvPr>
            <p:ph type="subTitle" idx="1"/>
          </p:nvPr>
        </p:nvSpPr>
        <p:spPr>
          <a:xfrm>
            <a:off x="1012250" y="2251025"/>
            <a:ext cx="3852300" cy="190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Open Sa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53" name="Google Shape;53;p7"/>
          <p:cNvSpPr>
            <a:spLocks noGrp="1"/>
          </p:cNvSpPr>
          <p:nvPr>
            <p:ph type="pic" idx="2"/>
          </p:nvPr>
        </p:nvSpPr>
        <p:spPr>
          <a:xfrm>
            <a:off x="5378509" y="0"/>
            <a:ext cx="3777300" cy="5143500"/>
          </a:xfrm>
          <a:prstGeom prst="rect">
            <a:avLst/>
          </a:prstGeom>
          <a:noFill/>
          <a:ln>
            <a:noFill/>
          </a:ln>
        </p:spPr>
      </p:sp>
      <p:pic>
        <p:nvPicPr>
          <p:cNvPr id="54" name="Google Shape;54;p7"/>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flipH="1">
            <a:off x="3772193" y="4177750"/>
            <a:ext cx="5376900" cy="973800"/>
            <a:chOff x="-5600" y="4177750"/>
            <a:chExt cx="5376900" cy="973800"/>
          </a:xfrm>
        </p:grpSpPr>
        <p:sp>
          <p:nvSpPr>
            <p:cNvPr id="57" name="Google Shape;57;p8"/>
            <p:cNvSpPr/>
            <p:nvPr/>
          </p:nvSpPr>
          <p:spPr>
            <a:xfrm rot="10800000">
              <a:off x="-5600" y="4177750"/>
              <a:ext cx="5376900" cy="973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58" name="Google Shape;58;p8"/>
            <p:cNvGrpSpPr/>
            <p:nvPr/>
          </p:nvGrpSpPr>
          <p:grpSpPr>
            <a:xfrm rot="10800000" flipH="1">
              <a:off x="703991" y="4474152"/>
              <a:ext cx="1932760" cy="381008"/>
              <a:chOff x="5204606" y="-473223"/>
              <a:chExt cx="1305919" cy="257438"/>
            </a:xfrm>
          </p:grpSpPr>
          <p:cxnSp>
            <p:nvCxnSpPr>
              <p:cNvPr id="59" name="Google Shape;59;p8"/>
              <p:cNvCxnSpPr/>
              <p:nvPr/>
            </p:nvCxnSpPr>
            <p:spPr>
              <a:xfrm>
                <a:off x="5204606" y="-344505"/>
                <a:ext cx="1303200" cy="0"/>
              </a:xfrm>
              <a:prstGeom prst="straightConnector1">
                <a:avLst/>
              </a:prstGeom>
              <a:noFill/>
              <a:ln w="19050" cap="flat" cmpd="sng">
                <a:solidFill>
                  <a:schemeClr val="lt1"/>
                </a:solidFill>
                <a:prstDash val="solid"/>
                <a:round/>
                <a:headEnd type="none" w="med" len="med"/>
                <a:tailEnd type="none" w="med" len="med"/>
              </a:ln>
            </p:spPr>
          </p:cxnSp>
          <p:cxnSp>
            <p:nvCxnSpPr>
              <p:cNvPr id="60" name="Google Shape;60;p8"/>
              <p:cNvCxnSpPr/>
              <p:nvPr/>
            </p:nvCxnSpPr>
            <p:spPr>
              <a:xfrm>
                <a:off x="6379425" y="-473223"/>
                <a:ext cx="131100" cy="131100"/>
              </a:xfrm>
              <a:prstGeom prst="straightConnector1">
                <a:avLst/>
              </a:prstGeom>
              <a:noFill/>
              <a:ln w="19050" cap="flat" cmpd="sng">
                <a:solidFill>
                  <a:schemeClr val="lt1"/>
                </a:solidFill>
                <a:prstDash val="solid"/>
                <a:round/>
                <a:headEnd type="none" w="med" len="med"/>
                <a:tailEnd type="none" w="med" len="med"/>
              </a:ln>
            </p:spPr>
          </p:cxnSp>
          <p:cxnSp>
            <p:nvCxnSpPr>
              <p:cNvPr id="61" name="Google Shape;61;p8"/>
              <p:cNvCxnSpPr/>
              <p:nvPr/>
            </p:nvCxnSpPr>
            <p:spPr>
              <a:xfrm rot="10800000" flipH="1">
                <a:off x="6379425" y="-346886"/>
                <a:ext cx="131100" cy="131100"/>
              </a:xfrm>
              <a:prstGeom prst="straightConnector1">
                <a:avLst/>
              </a:prstGeom>
              <a:noFill/>
              <a:ln w="19050" cap="flat" cmpd="sng">
                <a:solidFill>
                  <a:schemeClr val="lt1"/>
                </a:solidFill>
                <a:prstDash val="solid"/>
                <a:round/>
                <a:headEnd type="none" w="med" len="med"/>
                <a:tailEnd type="none" w="med" len="med"/>
              </a:ln>
            </p:spPr>
          </p:cxnSp>
        </p:grpSp>
      </p:grpSp>
      <p:sp>
        <p:nvSpPr>
          <p:cNvPr id="62" name="Google Shape;62;p8"/>
          <p:cNvSpPr txBox="1">
            <a:spLocks noGrp="1"/>
          </p:cNvSpPr>
          <p:nvPr>
            <p:ph type="title"/>
          </p:nvPr>
        </p:nvSpPr>
        <p:spPr>
          <a:xfrm flipH="1">
            <a:off x="4235800" y="1423350"/>
            <a:ext cx="4043100" cy="1992000"/>
          </a:xfrm>
          <a:prstGeom prst="rect">
            <a:avLst/>
          </a:prstGeom>
        </p:spPr>
        <p:txBody>
          <a:bodyPr spcFirstLastPara="1" wrap="square" lIns="91425" tIns="91425" rIns="91425" bIns="91425" anchor="t"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3" name="Google Shape;63;p8"/>
          <p:cNvSpPr>
            <a:spLocks noGrp="1"/>
          </p:cNvSpPr>
          <p:nvPr>
            <p:ph type="pic" idx="2"/>
          </p:nvPr>
        </p:nvSpPr>
        <p:spPr>
          <a:xfrm>
            <a:off x="-1268" y="0"/>
            <a:ext cx="37773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92" name="Google Shape;92;p13"/>
          <p:cNvSpPr txBox="1">
            <a:spLocks noGrp="1"/>
          </p:cNvSpPr>
          <p:nvPr>
            <p:ph type="title" idx="2" hasCustomPrompt="1"/>
          </p:nvPr>
        </p:nvSpPr>
        <p:spPr>
          <a:xfrm>
            <a:off x="1302125"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1302125"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696596"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696596"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6091074"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6091074"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1302125"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3"/>
          <p:cNvSpPr txBox="1">
            <a:spLocks noGrp="1"/>
          </p:cNvSpPr>
          <p:nvPr>
            <p:ph type="subTitle" idx="8"/>
          </p:nvPr>
        </p:nvSpPr>
        <p:spPr>
          <a:xfrm>
            <a:off x="3696599"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3"/>
          <p:cNvSpPr txBox="1">
            <a:spLocks noGrp="1"/>
          </p:cNvSpPr>
          <p:nvPr>
            <p:ph type="subTitle" idx="9"/>
          </p:nvPr>
        </p:nvSpPr>
        <p:spPr>
          <a:xfrm>
            <a:off x="6091075"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1" name="Google Shape;101;p13"/>
          <p:cNvSpPr txBox="1">
            <a:spLocks noGrp="1"/>
          </p:cNvSpPr>
          <p:nvPr>
            <p:ph type="subTitle" idx="13"/>
          </p:nvPr>
        </p:nvSpPr>
        <p:spPr>
          <a:xfrm>
            <a:off x="1302125"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3"/>
          <p:cNvSpPr txBox="1">
            <a:spLocks noGrp="1"/>
          </p:cNvSpPr>
          <p:nvPr>
            <p:ph type="subTitle" idx="14"/>
          </p:nvPr>
        </p:nvSpPr>
        <p:spPr>
          <a:xfrm>
            <a:off x="3696599"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3" name="Google Shape;103;p13"/>
          <p:cNvSpPr txBox="1">
            <a:spLocks noGrp="1"/>
          </p:cNvSpPr>
          <p:nvPr>
            <p:ph type="subTitle" idx="15"/>
          </p:nvPr>
        </p:nvSpPr>
        <p:spPr>
          <a:xfrm>
            <a:off x="6091075"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4" name="Google Shape;104;p13"/>
          <p:cNvGrpSpPr/>
          <p:nvPr/>
        </p:nvGrpSpPr>
        <p:grpSpPr>
          <a:xfrm>
            <a:off x="-1920818" y="0"/>
            <a:ext cx="11064818" cy="6103880"/>
            <a:chOff x="-1920818" y="0"/>
            <a:chExt cx="11064818" cy="6103880"/>
          </a:xfrm>
        </p:grpSpPr>
        <p:pic>
          <p:nvPicPr>
            <p:cNvPr id="105" name="Google Shape;105;p13"/>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106" name="Google Shape;106;p13"/>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1340675" y="1924850"/>
            <a:ext cx="3291900" cy="631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3" name="Google Shape;143;p18"/>
          <p:cNvSpPr txBox="1">
            <a:spLocks noGrp="1"/>
          </p:cNvSpPr>
          <p:nvPr>
            <p:ph type="subTitle" idx="1"/>
          </p:nvPr>
        </p:nvSpPr>
        <p:spPr>
          <a:xfrm>
            <a:off x="1340675" y="2555976"/>
            <a:ext cx="3291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44" name="Google Shape;144;p18"/>
          <p:cNvGrpSpPr/>
          <p:nvPr/>
        </p:nvGrpSpPr>
        <p:grpSpPr>
          <a:xfrm>
            <a:off x="-1920818" y="0"/>
            <a:ext cx="11064818" cy="6103880"/>
            <a:chOff x="-1920818" y="0"/>
            <a:chExt cx="11064818" cy="6103880"/>
          </a:xfrm>
        </p:grpSpPr>
        <p:pic>
          <p:nvPicPr>
            <p:cNvPr id="145" name="Google Shape;145;p18"/>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146" name="Google Shape;146;p18"/>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720000" y="978425"/>
            <a:ext cx="3410400" cy="1190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b="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9" name="Google Shape;149;p19"/>
          <p:cNvSpPr txBox="1">
            <a:spLocks noGrp="1"/>
          </p:cNvSpPr>
          <p:nvPr>
            <p:ph type="body" idx="1"/>
          </p:nvPr>
        </p:nvSpPr>
        <p:spPr>
          <a:xfrm>
            <a:off x="720000" y="2269375"/>
            <a:ext cx="4565100" cy="192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rgbClr val="D1B4E5"/>
              </a:buClr>
              <a:buSzPts val="1500"/>
              <a:buFont typeface="Barlow"/>
              <a:buAutoNum type="arabicPeriod"/>
              <a:defRPr/>
            </a:lvl1pPr>
            <a:lvl2pPr marL="914400" lvl="1" indent="-317500" rtl="0">
              <a:lnSpc>
                <a:spcPct val="100000"/>
              </a:lnSpc>
              <a:spcBef>
                <a:spcPts val="0"/>
              </a:spcBef>
              <a:spcAft>
                <a:spcPts val="0"/>
              </a:spcAft>
              <a:buSzPts val="1400"/>
              <a:buFont typeface="Arimo"/>
              <a:buAutoNum type="alphaLcPeriod"/>
              <a:defRPr/>
            </a:lvl2pPr>
            <a:lvl3pPr marL="1371600" lvl="2" indent="-317500" rtl="0">
              <a:lnSpc>
                <a:spcPct val="100000"/>
              </a:lnSpc>
              <a:spcBef>
                <a:spcPts val="0"/>
              </a:spcBef>
              <a:spcAft>
                <a:spcPts val="0"/>
              </a:spcAft>
              <a:buSzPts val="1400"/>
              <a:buFont typeface="Arimo"/>
              <a:buAutoNum type="romanLcPeriod"/>
              <a:defRPr/>
            </a:lvl3pPr>
            <a:lvl4pPr marL="1828800" lvl="3" indent="-317500" rtl="0">
              <a:lnSpc>
                <a:spcPct val="100000"/>
              </a:lnSpc>
              <a:spcBef>
                <a:spcPts val="0"/>
              </a:spcBef>
              <a:spcAft>
                <a:spcPts val="0"/>
              </a:spcAft>
              <a:buSzPts val="1400"/>
              <a:buFont typeface="Arimo"/>
              <a:buAutoNum type="arabicPeriod"/>
              <a:defRPr/>
            </a:lvl4pPr>
            <a:lvl5pPr marL="2286000" lvl="4" indent="-317500" rtl="0">
              <a:lnSpc>
                <a:spcPct val="100000"/>
              </a:lnSpc>
              <a:spcBef>
                <a:spcPts val="0"/>
              </a:spcBef>
              <a:spcAft>
                <a:spcPts val="0"/>
              </a:spcAft>
              <a:buSzPts val="1400"/>
              <a:buFont typeface="Arimo"/>
              <a:buAutoNum type="alphaLcPeriod"/>
              <a:defRPr/>
            </a:lvl5pPr>
            <a:lvl6pPr marL="2743200" lvl="5" indent="-317500" rtl="0">
              <a:lnSpc>
                <a:spcPct val="100000"/>
              </a:lnSpc>
              <a:spcBef>
                <a:spcPts val="0"/>
              </a:spcBef>
              <a:spcAft>
                <a:spcPts val="0"/>
              </a:spcAft>
              <a:buSzPts val="1400"/>
              <a:buFont typeface="Arimo"/>
              <a:buAutoNum type="romanLcPeriod"/>
              <a:defRPr/>
            </a:lvl6pPr>
            <a:lvl7pPr marL="3200400" lvl="6" indent="-317500" rtl="0">
              <a:lnSpc>
                <a:spcPct val="100000"/>
              </a:lnSpc>
              <a:spcBef>
                <a:spcPts val="0"/>
              </a:spcBef>
              <a:spcAft>
                <a:spcPts val="0"/>
              </a:spcAft>
              <a:buSzPts val="1400"/>
              <a:buFont typeface="Arimo"/>
              <a:buAutoNum type="arabicPeriod"/>
              <a:defRPr/>
            </a:lvl7pPr>
            <a:lvl8pPr marL="3657600" lvl="7" indent="-317500" rtl="0">
              <a:lnSpc>
                <a:spcPct val="100000"/>
              </a:lnSpc>
              <a:spcBef>
                <a:spcPts val="0"/>
              </a:spcBef>
              <a:spcAft>
                <a:spcPts val="0"/>
              </a:spcAft>
              <a:buSzPts val="1400"/>
              <a:buFont typeface="Arimo"/>
              <a:buAutoNum type="alphaLcPeriod"/>
              <a:defRPr/>
            </a:lvl8pPr>
            <a:lvl9pPr marL="4114800" lvl="8" indent="-317500" rtl="0">
              <a:lnSpc>
                <a:spcPct val="100000"/>
              </a:lnSpc>
              <a:spcBef>
                <a:spcPts val="0"/>
              </a:spcBef>
              <a:spcAft>
                <a:spcPts val="0"/>
              </a:spcAft>
              <a:buSzPts val="1400"/>
              <a:buFont typeface="Arimo"/>
              <a:buAutoNum type="romanLcPeriod"/>
              <a:defRPr/>
            </a:lvl9pPr>
          </a:lstStyle>
          <a:p>
            <a:endParaRPr/>
          </a:p>
        </p:txBody>
      </p:sp>
      <p:sp>
        <p:nvSpPr>
          <p:cNvPr id="150" name="Google Shape;150;p19"/>
          <p:cNvSpPr>
            <a:spLocks noGrp="1"/>
          </p:cNvSpPr>
          <p:nvPr>
            <p:ph type="pic" idx="2"/>
          </p:nvPr>
        </p:nvSpPr>
        <p:spPr>
          <a:xfrm>
            <a:off x="5375013" y="0"/>
            <a:ext cx="3777300" cy="5143500"/>
          </a:xfrm>
          <a:prstGeom prst="rect">
            <a:avLst/>
          </a:prstGeom>
          <a:noFill/>
          <a:ln>
            <a:noFill/>
          </a:ln>
        </p:spPr>
      </p:sp>
      <p:pic>
        <p:nvPicPr>
          <p:cNvPr id="151" name="Google Shape;151;p19"/>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9"/>
        <p:cNvGrpSpPr/>
        <p:nvPr/>
      </p:nvGrpSpPr>
      <p:grpSpPr>
        <a:xfrm>
          <a:off x="0" y="0"/>
          <a:ext cx="0" cy="0"/>
          <a:chOff x="0" y="0"/>
          <a:chExt cx="0" cy="0"/>
        </a:xfrm>
      </p:grpSpPr>
      <p:sp>
        <p:nvSpPr>
          <p:cNvPr id="200" name="Google Shape;20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1" name="Google Shape;201;p25"/>
          <p:cNvSpPr txBox="1">
            <a:spLocks noGrp="1"/>
          </p:cNvSpPr>
          <p:nvPr>
            <p:ph type="subTitle" idx="1"/>
          </p:nvPr>
        </p:nvSpPr>
        <p:spPr>
          <a:xfrm>
            <a:off x="10248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5"/>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25"/>
          <p:cNvSpPr txBox="1">
            <a:spLocks noGrp="1"/>
          </p:cNvSpPr>
          <p:nvPr>
            <p:ph type="subTitle" idx="3"/>
          </p:nvPr>
        </p:nvSpPr>
        <p:spPr>
          <a:xfrm>
            <a:off x="1024800"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5"/>
          <p:cNvSpPr txBox="1">
            <a:spLocks noGrp="1"/>
          </p:cNvSpPr>
          <p:nvPr>
            <p:ph type="subTitle" idx="4"/>
          </p:nvPr>
        </p:nvSpPr>
        <p:spPr>
          <a:xfrm>
            <a:off x="3578998"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25"/>
          <p:cNvSpPr txBox="1">
            <a:spLocks noGrp="1"/>
          </p:cNvSpPr>
          <p:nvPr>
            <p:ph type="subTitle" idx="5"/>
          </p:nvPr>
        </p:nvSpPr>
        <p:spPr>
          <a:xfrm>
            <a:off x="6133197"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5"/>
          <p:cNvSpPr txBox="1">
            <a:spLocks noGrp="1"/>
          </p:cNvSpPr>
          <p:nvPr>
            <p:ph type="subTitle" idx="6"/>
          </p:nvPr>
        </p:nvSpPr>
        <p:spPr>
          <a:xfrm>
            <a:off x="6133197"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7" name="Google Shape;207;p25"/>
          <p:cNvSpPr txBox="1">
            <a:spLocks noGrp="1"/>
          </p:cNvSpPr>
          <p:nvPr>
            <p:ph type="subTitle" idx="7"/>
          </p:nvPr>
        </p:nvSpPr>
        <p:spPr>
          <a:xfrm>
            <a:off x="1024800"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08" name="Google Shape;208;p25"/>
          <p:cNvSpPr txBox="1">
            <a:spLocks noGrp="1"/>
          </p:cNvSpPr>
          <p:nvPr>
            <p:ph type="subTitle" idx="8"/>
          </p:nvPr>
        </p:nvSpPr>
        <p:spPr>
          <a:xfrm>
            <a:off x="3579000"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09" name="Google Shape;209;p25"/>
          <p:cNvSpPr txBox="1">
            <a:spLocks noGrp="1"/>
          </p:cNvSpPr>
          <p:nvPr>
            <p:ph type="subTitle" idx="9"/>
          </p:nvPr>
        </p:nvSpPr>
        <p:spPr>
          <a:xfrm>
            <a:off x="6133197"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0" name="Google Shape;210;p25"/>
          <p:cNvSpPr txBox="1">
            <a:spLocks noGrp="1"/>
          </p:cNvSpPr>
          <p:nvPr>
            <p:ph type="subTitle" idx="13"/>
          </p:nvPr>
        </p:nvSpPr>
        <p:spPr>
          <a:xfrm>
            <a:off x="1024800"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1" name="Google Shape;211;p25"/>
          <p:cNvSpPr txBox="1">
            <a:spLocks noGrp="1"/>
          </p:cNvSpPr>
          <p:nvPr>
            <p:ph type="subTitle" idx="14"/>
          </p:nvPr>
        </p:nvSpPr>
        <p:spPr>
          <a:xfrm>
            <a:off x="3579000"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2" name="Google Shape;212;p25"/>
          <p:cNvSpPr txBox="1">
            <a:spLocks noGrp="1"/>
          </p:cNvSpPr>
          <p:nvPr>
            <p:ph type="subTitle" idx="15"/>
          </p:nvPr>
        </p:nvSpPr>
        <p:spPr>
          <a:xfrm>
            <a:off x="6133197"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213" name="Google Shape;213;p25"/>
          <p:cNvGrpSpPr/>
          <p:nvPr/>
        </p:nvGrpSpPr>
        <p:grpSpPr>
          <a:xfrm>
            <a:off x="-1754293" y="-598349"/>
            <a:ext cx="10910092" cy="5741849"/>
            <a:chOff x="-1754293" y="-598349"/>
            <a:chExt cx="10910092" cy="5741849"/>
          </a:xfrm>
        </p:grpSpPr>
        <p:pic>
          <p:nvPicPr>
            <p:cNvPr id="214" name="Google Shape;214;p25"/>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
          <p:nvSpPr>
            <p:cNvPr id="215" name="Google Shape;215;p25"/>
            <p:cNvSpPr/>
            <p:nvPr/>
          </p:nvSpPr>
          <p:spPr>
            <a:xfrm flipH="1">
              <a:off x="7990300" y="397920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1pPr>
            <a:lvl2pPr lvl="1"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2pPr>
            <a:lvl3pPr lvl="2"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3pPr>
            <a:lvl4pPr lvl="3"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4pPr>
            <a:lvl5pPr lvl="4"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5pPr>
            <a:lvl6pPr lvl="5"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6pPr>
            <a:lvl7pPr lvl="6"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7pPr>
            <a:lvl8pPr lvl="7"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8pPr>
            <a:lvl9pPr lvl="8"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8" r:id="rId5"/>
    <p:sldLayoutId id="2147483659" r:id="rId6"/>
    <p:sldLayoutId id="2147483664" r:id="rId7"/>
    <p:sldLayoutId id="2147483665" r:id="rId8"/>
    <p:sldLayoutId id="2147483671" r:id="rId9"/>
    <p:sldLayoutId id="2147483674"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pn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6"/>
          <p:cNvSpPr txBox="1">
            <a:spLocks noGrp="1"/>
          </p:cNvSpPr>
          <p:nvPr>
            <p:ph type="ctrTitle"/>
          </p:nvPr>
        </p:nvSpPr>
        <p:spPr>
          <a:xfrm>
            <a:off x="713291" y="1685832"/>
            <a:ext cx="4198200" cy="1701000"/>
          </a:xfrm>
          <a:prstGeom prst="rect">
            <a:avLst/>
          </a:prstGeom>
        </p:spPr>
        <p:txBody>
          <a:bodyPr spcFirstLastPara="1" wrap="square" lIns="91425" tIns="91425" rIns="91425" bIns="91425" anchor="t" anchorCtr="0">
            <a:noAutofit/>
          </a:bodyPr>
          <a:lstStyle/>
          <a:p>
            <a:r>
              <a:rPr lang="en-US" dirty="0"/>
              <a:t>Finca</a:t>
            </a:r>
          </a:p>
        </p:txBody>
      </p:sp>
      <p:sp>
        <p:nvSpPr>
          <p:cNvPr id="275" name="Google Shape;275;p36"/>
          <p:cNvSpPr txBox="1">
            <a:spLocks noGrp="1"/>
          </p:cNvSpPr>
          <p:nvPr>
            <p:ph type="subTitle" idx="1"/>
          </p:nvPr>
        </p:nvSpPr>
        <p:spPr>
          <a:xfrm>
            <a:off x="713291" y="2571750"/>
            <a:ext cx="4198200" cy="6323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це персональний фінансовий трекер на основі штучного інтелекту</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277" name="Google Shape;277;p36"/>
          <p:cNvPicPr preferRelativeResize="0"/>
          <p:nvPr/>
        </p:nvPicPr>
        <p:blipFill>
          <a:blip r:embed="rId3">
            <a:alphaModFix/>
          </a:blip>
          <a:stretch>
            <a:fillRect/>
          </a:stretch>
        </p:blipFill>
        <p:spPr>
          <a:xfrm rot="2423796">
            <a:off x="-1147531" y="3623611"/>
            <a:ext cx="2849359" cy="3248282"/>
          </a:xfrm>
          <a:prstGeom prst="rect">
            <a:avLst/>
          </a:prstGeom>
          <a:noFill/>
          <a:ln>
            <a:noFill/>
          </a:ln>
        </p:spPr>
      </p:pic>
      <p:sp>
        <p:nvSpPr>
          <p:cNvPr id="278" name="Google Shape;278;p36"/>
          <p:cNvSpPr/>
          <p:nvPr/>
        </p:nvSpPr>
        <p:spPr>
          <a:xfrm rot="10800000">
            <a:off x="7978500" y="0"/>
            <a:ext cx="1165500" cy="1164300"/>
          </a:xfrm>
          <a:prstGeom prst="rtTriangle">
            <a:avLst/>
          </a:prstGeom>
          <a:solidFill>
            <a:srgbClr val="6439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 name="TextBox 3">
            <a:extLst>
              <a:ext uri="{FF2B5EF4-FFF2-40B4-BE49-F238E27FC236}">
                <a16:creationId xmlns:a16="http://schemas.microsoft.com/office/drawing/2014/main" id="{EC44D165-84AE-447B-708B-14FAD16A3985}"/>
              </a:ext>
            </a:extLst>
          </p:cNvPr>
          <p:cNvSpPr txBox="1"/>
          <p:nvPr/>
        </p:nvSpPr>
        <p:spPr>
          <a:xfrm>
            <a:off x="713291" y="3566023"/>
            <a:ext cx="3769228" cy="307777"/>
          </a:xfrm>
          <a:prstGeom prst="rect">
            <a:avLst/>
          </a:prstGeom>
          <a:noFill/>
        </p:spPr>
        <p:txBody>
          <a:bodyPr wrap="square" rtlCol="0">
            <a:spAutoFit/>
          </a:bodyPr>
          <a:lstStyle/>
          <a:p>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by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Дутка Дем</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ян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&amp;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Смоляк Іван</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8" name="Picture Placeholder 7" descr="A stack of money on a pink background&#10;&#10;AI-generated content may be incorrect.">
            <a:extLst>
              <a:ext uri="{FF2B5EF4-FFF2-40B4-BE49-F238E27FC236}">
                <a16:creationId xmlns:a16="http://schemas.microsoft.com/office/drawing/2014/main" id="{089BB5B8-1B9A-A685-1C92-712434C83794}"/>
              </a:ext>
            </a:extLst>
          </p:cNvPr>
          <p:cNvPicPr>
            <a:picLocks noGrp="1" noChangeAspect="1"/>
          </p:cNvPicPr>
          <p:nvPr>
            <p:ph type="pic" idx="2"/>
          </p:nvPr>
        </p:nvPicPr>
        <p:blipFill>
          <a:blip r:embed="rId4"/>
          <a:srcRect l="25539" r="25539"/>
          <a:stretch>
            <a:fillRect/>
          </a:stretch>
        </p:blip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8E1CE-2085-C6FA-2B31-A0AA7DA422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AFFD47-B9C0-C639-B1D9-AD1543CAF1C5}"/>
              </a:ext>
            </a:extLst>
          </p:cNvPr>
          <p:cNvSpPr>
            <a:spLocks noGrp="1"/>
          </p:cNvSpPr>
          <p:nvPr>
            <p:ph type="ctrTitle"/>
          </p:nvPr>
        </p:nvSpPr>
        <p:spPr>
          <a:xfrm>
            <a:off x="373800" y="1030890"/>
            <a:ext cx="3839612" cy="623679"/>
          </a:xfrm>
          <a:ln w="12700"/>
        </p:spPr>
        <p:txBody>
          <a:bodyPr/>
          <a:lstStyle/>
          <a:p>
            <a:r>
              <a:rPr lang="en-US" sz="3200" b="1" dirty="0">
                <a:latin typeface="Inter Tight ExtraBold" panose="020B0604020202020204" charset="0"/>
                <a:ea typeface="Inter Tight ExtraBold" panose="020B0604020202020204" charset="0"/>
                <a:cs typeface="Inter Tight ExtraBold" panose="020B0604020202020204" charset="0"/>
              </a:rPr>
              <a:t>Personal Capital</a:t>
            </a:r>
            <a:endParaRPr lang="en-US" sz="3200" dirty="0">
              <a:latin typeface="Inter Tight ExtraBold" panose="020B0604020202020204" charset="0"/>
              <a:ea typeface="Inter Tight ExtraBold" panose="020B0604020202020204" charset="0"/>
              <a:cs typeface="Inter Tight ExtraBold" panose="020B0604020202020204" charset="0"/>
            </a:endParaRPr>
          </a:p>
        </p:txBody>
      </p:sp>
      <p:sp>
        <p:nvSpPr>
          <p:cNvPr id="3" name="Subtitle 2">
            <a:extLst>
              <a:ext uri="{FF2B5EF4-FFF2-40B4-BE49-F238E27FC236}">
                <a16:creationId xmlns:a16="http://schemas.microsoft.com/office/drawing/2014/main" id="{E8EE887B-2FE5-D434-FFF3-8B9B866C34EA}"/>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Потужні інструменти для відстеження та аналізу інвестицій.</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Засоби планування пенсійних накопичень і облік чистої вартості активів.</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Безкоштовне використання.</a:t>
            </a:r>
          </a:p>
        </p:txBody>
      </p:sp>
      <p:sp>
        <p:nvSpPr>
          <p:cNvPr id="11" name="Subtitle 2">
            <a:extLst>
              <a:ext uri="{FF2B5EF4-FFF2-40B4-BE49-F238E27FC236}">
                <a16:creationId xmlns:a16="http://schemas.microsoft.com/office/drawing/2014/main" id="{6AD272A5-3E52-B8C0-5AF9-D1B41625F04A}"/>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Обмежені можливості для планування бюджету.</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Проблеми із синхронізацією з деякими фінансовими установами.</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Більше орієнтований на інвестиції, ніж на щоденні витрати.</a:t>
            </a:r>
          </a:p>
        </p:txBody>
      </p:sp>
      <p:sp>
        <p:nvSpPr>
          <p:cNvPr id="12" name="Subtitle 2">
            <a:extLst>
              <a:ext uri="{FF2B5EF4-FFF2-40B4-BE49-F238E27FC236}">
                <a16:creationId xmlns:a16="http://schemas.microsoft.com/office/drawing/2014/main" id="{D729C6AF-072F-4609-C6FE-20857189F65B}"/>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інвестицій, планування пенсії, облік чистої вартості активів, базове бюджетування.</a:t>
            </a:r>
          </a:p>
        </p:txBody>
      </p:sp>
      <p:pic>
        <p:nvPicPr>
          <p:cNvPr id="6" name="Picture Placeholder 5">
            <a:extLst>
              <a:ext uri="{FF2B5EF4-FFF2-40B4-BE49-F238E27FC236}">
                <a16:creationId xmlns:a16="http://schemas.microsoft.com/office/drawing/2014/main" id="{97714D61-4A17-8871-6274-936DBCB5E826}"/>
              </a:ext>
            </a:extLst>
          </p:cNvPr>
          <p:cNvPicPr>
            <a:picLocks noGrp="1" noChangeAspect="1"/>
          </p:cNvPicPr>
          <p:nvPr>
            <p:ph type="pic" idx="2"/>
          </p:nvPr>
        </p:nvPicPr>
        <p:blipFill>
          <a:blip r:embed="rId2"/>
          <a:srcRect l="13662" r="13662"/>
          <a:stretch>
            <a:fillRect/>
          </a:stretch>
        </p:blipFill>
        <p:spPr>
          <a:xfrm>
            <a:off x="5367338" y="0"/>
            <a:ext cx="3776662" cy="5143500"/>
          </a:xfrm>
          <a:prstGeom prst="rect">
            <a:avLst/>
          </a:prstGeom>
        </p:spPr>
      </p:pic>
    </p:spTree>
    <p:extLst>
      <p:ext uri="{BB962C8B-B14F-4D97-AF65-F5344CB8AC3E}">
        <p14:creationId xmlns:p14="http://schemas.microsoft.com/office/powerpoint/2010/main" val="3567170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47"/>
          <p:cNvSpPr txBox="1">
            <a:spLocks noGrp="1"/>
          </p:cNvSpPr>
          <p:nvPr>
            <p:ph type="title"/>
          </p:nvPr>
        </p:nvSpPr>
        <p:spPr>
          <a:xfrm>
            <a:off x="1008282" y="148855"/>
            <a:ext cx="825367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3600" dirty="0"/>
              <a:t>Чим відрізняється</a:t>
            </a:r>
            <a:r>
              <a:rPr lang="en-US" sz="3600" dirty="0"/>
              <a:t> Finca</a:t>
            </a:r>
            <a:endParaRPr dirty="0"/>
          </a:p>
        </p:txBody>
      </p:sp>
      <p:sp>
        <p:nvSpPr>
          <p:cNvPr id="484" name="Google Shape;484;p47"/>
          <p:cNvSpPr txBox="1">
            <a:spLocks noGrp="1"/>
          </p:cNvSpPr>
          <p:nvPr>
            <p:ph type="subTitle" idx="1"/>
          </p:nvPr>
        </p:nvSpPr>
        <p:spPr>
          <a:xfrm>
            <a:off x="1008283" y="1902024"/>
            <a:ext cx="2492014" cy="13207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Пропонуванню передових аналітичних інструментів на основі штучного інтелекту</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що надають персоналізовані рекомендації, чого бракує багатьом конкурентам.</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5" name="Google Shape;485;p47"/>
          <p:cNvSpPr txBox="1">
            <a:spLocks noGrp="1"/>
          </p:cNvSpPr>
          <p:nvPr>
            <p:ph type="subTitle" idx="2"/>
          </p:nvPr>
        </p:nvSpPr>
        <p:spPr>
          <a:xfrm>
            <a:off x="4260614" y="1871630"/>
            <a:ext cx="2167080" cy="13207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b="1" dirty="0">
                <a:latin typeface="Sans Serif Collection" panose="020B0502040504020204" pitchFamily="34" charset="0"/>
                <a:ea typeface="Sans Serif Collection" panose="020B0502040504020204" pitchFamily="34" charset="0"/>
                <a:cs typeface="Sans Serif Collection" panose="020B0502040504020204" pitchFamily="34" charset="0"/>
              </a:rPr>
              <a:t>Наявності потужних інструментів візуалізації</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 що роблять фінансові дані більш доступними та зрозумілими.</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6" name="Google Shape;486;p47"/>
          <p:cNvSpPr txBox="1">
            <a:spLocks noGrp="1"/>
          </p:cNvSpPr>
          <p:nvPr>
            <p:ph type="subTitle" idx="3"/>
          </p:nvPr>
        </p:nvSpPr>
        <p:spPr>
          <a:xfrm>
            <a:off x="1008282" y="3661564"/>
            <a:ext cx="2308728" cy="1233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Фокусуванню на безпеці та конфіденційності</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що гарантує захист фінансових даних користувачів.</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8" name="Google Shape;488;p47"/>
          <p:cNvSpPr txBox="1">
            <a:spLocks noGrp="1"/>
          </p:cNvSpPr>
          <p:nvPr>
            <p:ph type="subTitle" idx="5"/>
          </p:nvPr>
        </p:nvSpPr>
        <p:spPr>
          <a:xfrm>
            <a:off x="4281194" y="3642861"/>
            <a:ext cx="1986000" cy="1403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Поєднанню простоти використання з потужними функціями</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орієнтуючись як на новачків, так і на досвідчених користувачів.</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90" name="Google Shape;490;p47"/>
          <p:cNvSpPr txBox="1">
            <a:spLocks noGrp="1"/>
          </p:cNvSpPr>
          <p:nvPr>
            <p:ph type="subTitle" idx="7"/>
          </p:nvPr>
        </p:nvSpPr>
        <p:spPr>
          <a:xfrm>
            <a:off x="1008282" y="1543627"/>
            <a:ext cx="2471435"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sz="1600" dirty="0"/>
              <a:t>AI-</a:t>
            </a:r>
            <a:r>
              <a:rPr lang="uk-UA" sz="1600" dirty="0"/>
              <a:t>аналітика</a:t>
            </a:r>
            <a:endParaRPr sz="1800" dirty="0"/>
          </a:p>
        </p:txBody>
      </p:sp>
      <p:sp>
        <p:nvSpPr>
          <p:cNvPr id="491" name="Google Shape;491;p47"/>
          <p:cNvSpPr txBox="1">
            <a:spLocks noGrp="1"/>
          </p:cNvSpPr>
          <p:nvPr>
            <p:ph type="subTitle" idx="8"/>
          </p:nvPr>
        </p:nvSpPr>
        <p:spPr>
          <a:xfrm>
            <a:off x="4260614" y="1513233"/>
            <a:ext cx="2239094"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Візуалізація даних</a:t>
            </a:r>
            <a:endParaRPr sz="1600" dirty="0"/>
          </a:p>
        </p:txBody>
      </p:sp>
      <p:sp>
        <p:nvSpPr>
          <p:cNvPr id="492" name="Google Shape;492;p47"/>
          <p:cNvSpPr txBox="1">
            <a:spLocks noGrp="1"/>
          </p:cNvSpPr>
          <p:nvPr>
            <p:ph type="subTitle" idx="9"/>
          </p:nvPr>
        </p:nvSpPr>
        <p:spPr>
          <a:xfrm>
            <a:off x="4281194" y="3138344"/>
            <a:ext cx="1986000" cy="52322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Простота + Функціональність</a:t>
            </a:r>
            <a:endParaRPr sz="1600" dirty="0"/>
          </a:p>
        </p:txBody>
      </p:sp>
      <p:sp>
        <p:nvSpPr>
          <p:cNvPr id="493" name="Google Shape;493;p47"/>
          <p:cNvSpPr txBox="1">
            <a:spLocks noGrp="1"/>
          </p:cNvSpPr>
          <p:nvPr>
            <p:ph type="subTitle" idx="13"/>
          </p:nvPr>
        </p:nvSpPr>
        <p:spPr>
          <a:xfrm>
            <a:off x="1008282" y="3299955"/>
            <a:ext cx="1986000"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Безпека та конфіденційність</a:t>
            </a:r>
            <a:endParaRPr sz="1600" dirty="0"/>
          </a:p>
        </p:txBody>
      </p:sp>
      <p:sp>
        <p:nvSpPr>
          <p:cNvPr id="3" name="TextBox 2">
            <a:extLst>
              <a:ext uri="{FF2B5EF4-FFF2-40B4-BE49-F238E27FC236}">
                <a16:creationId xmlns:a16="http://schemas.microsoft.com/office/drawing/2014/main" id="{8913F203-0656-ABE6-CD38-E244EE82963C}"/>
              </a:ext>
            </a:extLst>
          </p:cNvPr>
          <p:cNvSpPr txBox="1"/>
          <p:nvPr/>
        </p:nvSpPr>
        <p:spPr>
          <a:xfrm>
            <a:off x="1008282" y="1012101"/>
            <a:ext cx="5549152" cy="523220"/>
          </a:xfrm>
          <a:prstGeom prst="rect">
            <a:avLst/>
          </a:prstGeom>
          <a:noFill/>
        </p:spPr>
        <p:txBody>
          <a:bodyPr wrap="square">
            <a:spAutoFit/>
          </a:bodyPr>
          <a:lstStyle/>
          <a:p>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Згідно з аналізом подібних застосунків, Finca може виділитися завдяки:</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12" name="TextBox 11">
            <a:extLst>
              <a:ext uri="{FF2B5EF4-FFF2-40B4-BE49-F238E27FC236}">
                <a16:creationId xmlns:a16="http://schemas.microsoft.com/office/drawing/2014/main" id="{AC80C0EE-5D61-318C-CE2D-D380EE2AEC4C}"/>
              </a:ext>
            </a:extLst>
          </p:cNvPr>
          <p:cNvSpPr txBox="1"/>
          <p:nvPr/>
        </p:nvSpPr>
        <p:spPr>
          <a:xfrm>
            <a:off x="620294" y="1920727"/>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1</a:t>
            </a:r>
          </a:p>
        </p:txBody>
      </p:sp>
      <p:sp>
        <p:nvSpPr>
          <p:cNvPr id="13" name="TextBox 12">
            <a:extLst>
              <a:ext uri="{FF2B5EF4-FFF2-40B4-BE49-F238E27FC236}">
                <a16:creationId xmlns:a16="http://schemas.microsoft.com/office/drawing/2014/main" id="{8708A76E-B5AE-724A-84D2-84880CF9FDE5}"/>
              </a:ext>
            </a:extLst>
          </p:cNvPr>
          <p:cNvSpPr txBox="1"/>
          <p:nvPr/>
        </p:nvSpPr>
        <p:spPr>
          <a:xfrm>
            <a:off x="3821192" y="1920727"/>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2</a:t>
            </a:r>
          </a:p>
        </p:txBody>
      </p:sp>
      <p:sp>
        <p:nvSpPr>
          <p:cNvPr id="14" name="TextBox 13">
            <a:extLst>
              <a:ext uri="{FF2B5EF4-FFF2-40B4-BE49-F238E27FC236}">
                <a16:creationId xmlns:a16="http://schemas.microsoft.com/office/drawing/2014/main" id="{7DB644D4-FA66-7E90-5AC0-E9E2FCC403EE}"/>
              </a:ext>
            </a:extLst>
          </p:cNvPr>
          <p:cNvSpPr txBox="1"/>
          <p:nvPr/>
        </p:nvSpPr>
        <p:spPr>
          <a:xfrm>
            <a:off x="575296" y="3488505"/>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3</a:t>
            </a:r>
          </a:p>
        </p:txBody>
      </p:sp>
      <p:sp>
        <p:nvSpPr>
          <p:cNvPr id="15" name="TextBox 14">
            <a:extLst>
              <a:ext uri="{FF2B5EF4-FFF2-40B4-BE49-F238E27FC236}">
                <a16:creationId xmlns:a16="http://schemas.microsoft.com/office/drawing/2014/main" id="{FB4963BF-C896-AC40-BB82-5276B5A2BF3D}"/>
              </a:ext>
            </a:extLst>
          </p:cNvPr>
          <p:cNvSpPr txBox="1"/>
          <p:nvPr/>
        </p:nvSpPr>
        <p:spPr>
          <a:xfrm>
            <a:off x="3821192" y="3493006"/>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4</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47DA3A-77B1-0457-C959-ED2B9E3F7064}"/>
              </a:ext>
            </a:extLst>
          </p:cNvPr>
          <p:cNvSpPr txBox="1"/>
          <p:nvPr/>
        </p:nvSpPr>
        <p:spPr>
          <a:xfrm>
            <a:off x="984997" y="1141191"/>
            <a:ext cx="7174006" cy="2677656"/>
          </a:xfrm>
          <a:prstGeom prst="rect">
            <a:avLst/>
          </a:prstGeom>
          <a:noFill/>
        </p:spPr>
        <p:txBody>
          <a:bodyPr wrap="square">
            <a:spAutoFit/>
          </a:bodyPr>
          <a:lstStyle/>
          <a:p>
            <a:pPr>
              <a:buNone/>
            </a:pPr>
            <a:r>
              <a:rPr lang="en-US" b="1" dirty="0">
                <a:solidFill>
                  <a:schemeClr val="bg2"/>
                </a:solidFill>
                <a:latin typeface="Sans Serif Collection" panose="020B0502040504020204" pitchFamily="34" charset="0"/>
                <a:ea typeface="Sans Serif Collection" panose="020B0502040504020204" pitchFamily="34" charset="0"/>
                <a:cs typeface="Sans Serif Collection" panose="020B0502040504020204" pitchFamily="34" charset="0"/>
              </a:rPr>
              <a:t>Finca</a:t>
            </a:r>
            <a:r>
              <a:rPr lang="en-US" dirty="0">
                <a:solidFill>
                  <a:schemeClr val="bg2"/>
                </a:solidFill>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це зручний інструмент для особистого фінансового управління. Завдяки поєднанню аналізу на основі штучного інтелекту, зрозумілої візуалізації та простого інтерфейсу, додаток допомагає користувачам краще контролювати свої фінанси.</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None/>
            </a:pPr>
            <a:endParaRPr lang="uk-UA"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None/>
            </a:pP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вирішує основні проблеми, з якими стикаються люди: складність ведення бюджету, нестачу фінансової інформації та витрати часу на ручне облікування. Додаток також піклується про безпеку даних, доступність з мобільних пристроїв і надає персоналізовані підказки.</a:t>
            </a:r>
          </a:p>
          <a:p>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З урахуванням досвіду інших подібних сервісів,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пропонує зручне й ефективне рішення для тих, хто хоче краще керувати своїми грошима та досягати фінансових цілей.</a:t>
            </a:r>
          </a:p>
        </p:txBody>
      </p:sp>
      <p:pic>
        <p:nvPicPr>
          <p:cNvPr id="5" name="Picture 4" descr="A dollar bill with a circle and a circle on it&#10;&#10;AI-generated content may be incorrect.">
            <a:extLst>
              <a:ext uri="{FF2B5EF4-FFF2-40B4-BE49-F238E27FC236}">
                <a16:creationId xmlns:a16="http://schemas.microsoft.com/office/drawing/2014/main" id="{DA2B4106-4C5D-EC51-161C-398FCF3EB379}"/>
              </a:ext>
            </a:extLst>
          </p:cNvPr>
          <p:cNvPicPr>
            <a:picLocks noChangeAspect="1"/>
          </p:cNvPicPr>
          <p:nvPr/>
        </p:nvPicPr>
        <p:blipFill>
          <a:blip r:embed="rId2">
            <a:duotone>
              <a:schemeClr val="bg2">
                <a:shade val="45000"/>
                <a:satMod val="135000"/>
              </a:schemeClr>
              <a:prstClr val="white"/>
            </a:duotone>
          </a:blip>
          <a:stretch>
            <a:fillRect/>
          </a:stretch>
        </p:blipFill>
        <p:spPr>
          <a:xfrm>
            <a:off x="-243840" y="4397548"/>
            <a:ext cx="1077279" cy="689571"/>
          </a:xfrm>
          <a:prstGeom prst="rect">
            <a:avLst/>
          </a:prstGeom>
        </p:spPr>
      </p:pic>
      <p:pic>
        <p:nvPicPr>
          <p:cNvPr id="6" name="Picture 5" descr="A dollar bill with a circle and a circle on it&#10;&#10;AI-generated content may be incorrect.">
            <a:extLst>
              <a:ext uri="{FF2B5EF4-FFF2-40B4-BE49-F238E27FC236}">
                <a16:creationId xmlns:a16="http://schemas.microsoft.com/office/drawing/2014/main" id="{30E5BD07-FDE2-B46F-2C0C-474BF39EDEC1}"/>
              </a:ext>
            </a:extLst>
          </p:cNvPr>
          <p:cNvPicPr>
            <a:picLocks noChangeAspect="1"/>
          </p:cNvPicPr>
          <p:nvPr/>
        </p:nvPicPr>
        <p:blipFill>
          <a:blip r:embed="rId2">
            <a:duotone>
              <a:schemeClr val="bg2">
                <a:shade val="45000"/>
                <a:satMod val="135000"/>
              </a:schemeClr>
              <a:prstClr val="white"/>
            </a:duotone>
          </a:blip>
          <a:stretch>
            <a:fillRect/>
          </a:stretch>
        </p:blipFill>
        <p:spPr>
          <a:xfrm>
            <a:off x="833439" y="4397548"/>
            <a:ext cx="1077279" cy="689571"/>
          </a:xfrm>
          <a:prstGeom prst="rect">
            <a:avLst/>
          </a:prstGeom>
        </p:spPr>
      </p:pic>
      <p:pic>
        <p:nvPicPr>
          <p:cNvPr id="8" name="Picture 7" descr="A dollar bill with a circle and a circle on it&#10;&#10;AI-generated content may be incorrect.">
            <a:extLst>
              <a:ext uri="{FF2B5EF4-FFF2-40B4-BE49-F238E27FC236}">
                <a16:creationId xmlns:a16="http://schemas.microsoft.com/office/drawing/2014/main" id="{2D50B270-76D3-7902-B891-3359B5DEE091}"/>
              </a:ext>
            </a:extLst>
          </p:cNvPr>
          <p:cNvPicPr>
            <a:picLocks noChangeAspect="1"/>
          </p:cNvPicPr>
          <p:nvPr/>
        </p:nvPicPr>
        <p:blipFill>
          <a:blip r:embed="rId2">
            <a:duotone>
              <a:schemeClr val="bg2">
                <a:shade val="45000"/>
                <a:satMod val="135000"/>
              </a:schemeClr>
              <a:prstClr val="white"/>
            </a:duotone>
          </a:blip>
          <a:stretch>
            <a:fillRect/>
          </a:stretch>
        </p:blipFill>
        <p:spPr>
          <a:xfrm>
            <a:off x="1910718" y="4397548"/>
            <a:ext cx="1077279" cy="689571"/>
          </a:xfrm>
          <a:prstGeom prst="rect">
            <a:avLst/>
          </a:prstGeom>
        </p:spPr>
      </p:pic>
      <p:pic>
        <p:nvPicPr>
          <p:cNvPr id="9" name="Picture 8" descr="A dollar bill with a circle and a circle on it&#10;&#10;AI-generated content may be incorrect.">
            <a:extLst>
              <a:ext uri="{FF2B5EF4-FFF2-40B4-BE49-F238E27FC236}">
                <a16:creationId xmlns:a16="http://schemas.microsoft.com/office/drawing/2014/main" id="{E557196E-397C-10BD-6438-F19474F620B3}"/>
              </a:ext>
            </a:extLst>
          </p:cNvPr>
          <p:cNvPicPr>
            <a:picLocks noChangeAspect="1"/>
          </p:cNvPicPr>
          <p:nvPr/>
        </p:nvPicPr>
        <p:blipFill>
          <a:blip r:embed="rId2">
            <a:duotone>
              <a:schemeClr val="bg2">
                <a:shade val="45000"/>
                <a:satMod val="135000"/>
              </a:schemeClr>
              <a:prstClr val="white"/>
            </a:duotone>
          </a:blip>
          <a:stretch>
            <a:fillRect/>
          </a:stretch>
        </p:blipFill>
        <p:spPr>
          <a:xfrm>
            <a:off x="2987997" y="4397547"/>
            <a:ext cx="1077279" cy="689571"/>
          </a:xfrm>
          <a:prstGeom prst="rect">
            <a:avLst/>
          </a:prstGeom>
        </p:spPr>
      </p:pic>
      <p:pic>
        <p:nvPicPr>
          <p:cNvPr id="10" name="Picture 9" descr="A dollar bill with a circle and a circle on it&#10;&#10;AI-generated content may be incorrect.">
            <a:extLst>
              <a:ext uri="{FF2B5EF4-FFF2-40B4-BE49-F238E27FC236}">
                <a16:creationId xmlns:a16="http://schemas.microsoft.com/office/drawing/2014/main" id="{622658F4-54B4-8F00-68D8-A99970B9BB88}"/>
              </a:ext>
            </a:extLst>
          </p:cNvPr>
          <p:cNvPicPr>
            <a:picLocks noChangeAspect="1"/>
          </p:cNvPicPr>
          <p:nvPr/>
        </p:nvPicPr>
        <p:blipFill>
          <a:blip r:embed="rId2">
            <a:duotone>
              <a:schemeClr val="bg2">
                <a:shade val="45000"/>
                <a:satMod val="135000"/>
              </a:schemeClr>
              <a:prstClr val="white"/>
            </a:duotone>
          </a:blip>
          <a:stretch>
            <a:fillRect/>
          </a:stretch>
        </p:blipFill>
        <p:spPr>
          <a:xfrm>
            <a:off x="4065276" y="4397546"/>
            <a:ext cx="1077279" cy="689571"/>
          </a:xfrm>
          <a:prstGeom prst="rect">
            <a:avLst/>
          </a:prstGeom>
        </p:spPr>
      </p:pic>
      <p:pic>
        <p:nvPicPr>
          <p:cNvPr id="11" name="Picture 10" descr="A dollar bill with a circle and a circle on it&#10;&#10;AI-generated content may be incorrect.">
            <a:extLst>
              <a:ext uri="{FF2B5EF4-FFF2-40B4-BE49-F238E27FC236}">
                <a16:creationId xmlns:a16="http://schemas.microsoft.com/office/drawing/2014/main" id="{9808A8D9-5C83-DABF-0D32-F0D16D2775AA}"/>
              </a:ext>
            </a:extLst>
          </p:cNvPr>
          <p:cNvPicPr>
            <a:picLocks noChangeAspect="1"/>
          </p:cNvPicPr>
          <p:nvPr/>
        </p:nvPicPr>
        <p:blipFill>
          <a:blip r:embed="rId2">
            <a:duotone>
              <a:schemeClr val="bg2">
                <a:shade val="45000"/>
                <a:satMod val="135000"/>
              </a:schemeClr>
              <a:prstClr val="white"/>
            </a:duotone>
          </a:blip>
          <a:stretch>
            <a:fillRect/>
          </a:stretch>
        </p:blipFill>
        <p:spPr>
          <a:xfrm>
            <a:off x="5142555" y="4397545"/>
            <a:ext cx="1077279" cy="689571"/>
          </a:xfrm>
          <a:prstGeom prst="rect">
            <a:avLst/>
          </a:prstGeom>
        </p:spPr>
      </p:pic>
      <p:pic>
        <p:nvPicPr>
          <p:cNvPr id="12" name="Picture 11" descr="A dollar bill with a circle and a circle on it&#10;&#10;AI-generated content may be incorrect.">
            <a:extLst>
              <a:ext uri="{FF2B5EF4-FFF2-40B4-BE49-F238E27FC236}">
                <a16:creationId xmlns:a16="http://schemas.microsoft.com/office/drawing/2014/main" id="{C7F195A3-8982-FA67-6C5A-C88A37B74743}"/>
              </a:ext>
            </a:extLst>
          </p:cNvPr>
          <p:cNvPicPr>
            <a:picLocks noChangeAspect="1"/>
          </p:cNvPicPr>
          <p:nvPr/>
        </p:nvPicPr>
        <p:blipFill>
          <a:blip r:embed="rId2">
            <a:duotone>
              <a:schemeClr val="bg2">
                <a:shade val="45000"/>
                <a:satMod val="135000"/>
              </a:schemeClr>
              <a:prstClr val="white"/>
            </a:duotone>
          </a:blip>
          <a:stretch>
            <a:fillRect/>
          </a:stretch>
        </p:blipFill>
        <p:spPr>
          <a:xfrm>
            <a:off x="6219834" y="4368070"/>
            <a:ext cx="1077279" cy="689571"/>
          </a:xfrm>
          <a:prstGeom prst="rect">
            <a:avLst/>
          </a:prstGeom>
        </p:spPr>
      </p:pic>
      <p:pic>
        <p:nvPicPr>
          <p:cNvPr id="13" name="Picture 12" descr="A dollar bill with a circle and a circle on it&#10;&#10;AI-generated content may be incorrect.">
            <a:extLst>
              <a:ext uri="{FF2B5EF4-FFF2-40B4-BE49-F238E27FC236}">
                <a16:creationId xmlns:a16="http://schemas.microsoft.com/office/drawing/2014/main" id="{C01342F9-3E1A-D380-1B14-FFF342D4C2A9}"/>
              </a:ext>
            </a:extLst>
          </p:cNvPr>
          <p:cNvPicPr>
            <a:picLocks noChangeAspect="1"/>
          </p:cNvPicPr>
          <p:nvPr/>
        </p:nvPicPr>
        <p:blipFill>
          <a:blip r:embed="rId2">
            <a:duotone>
              <a:schemeClr val="bg2">
                <a:shade val="45000"/>
                <a:satMod val="135000"/>
              </a:schemeClr>
              <a:prstClr val="white"/>
            </a:duotone>
          </a:blip>
          <a:stretch>
            <a:fillRect/>
          </a:stretch>
        </p:blipFill>
        <p:spPr>
          <a:xfrm>
            <a:off x="7297113" y="4368070"/>
            <a:ext cx="1077279" cy="689571"/>
          </a:xfrm>
          <a:prstGeom prst="rect">
            <a:avLst/>
          </a:prstGeom>
        </p:spPr>
      </p:pic>
      <p:pic>
        <p:nvPicPr>
          <p:cNvPr id="14" name="Picture 13" descr="A dollar bill with a circle and a circle on it&#10;&#10;AI-generated content may be incorrect.">
            <a:extLst>
              <a:ext uri="{FF2B5EF4-FFF2-40B4-BE49-F238E27FC236}">
                <a16:creationId xmlns:a16="http://schemas.microsoft.com/office/drawing/2014/main" id="{319FB5E2-F57D-491A-869B-AD36E4D8FF2C}"/>
              </a:ext>
            </a:extLst>
          </p:cNvPr>
          <p:cNvPicPr>
            <a:picLocks noChangeAspect="1"/>
          </p:cNvPicPr>
          <p:nvPr/>
        </p:nvPicPr>
        <p:blipFill>
          <a:blip r:embed="rId2">
            <a:duotone>
              <a:schemeClr val="bg2">
                <a:shade val="45000"/>
                <a:satMod val="135000"/>
              </a:schemeClr>
              <a:prstClr val="white"/>
            </a:duotone>
          </a:blip>
          <a:stretch>
            <a:fillRect/>
          </a:stretch>
        </p:blipFill>
        <p:spPr>
          <a:xfrm>
            <a:off x="8361520" y="4368069"/>
            <a:ext cx="1077279" cy="689571"/>
          </a:xfrm>
          <a:prstGeom prst="rect">
            <a:avLst/>
          </a:prstGeom>
        </p:spPr>
      </p:pic>
      <mc:AlternateContent xmlns:mc="http://schemas.openxmlformats.org/markup-compatibility/2006" xmlns:p14="http://schemas.microsoft.com/office/powerpoint/2010/main">
        <mc:Choice Requires="p14">
          <p:contentPart p14:bwMode="auto" r:id="rId3">
            <p14:nvContentPartPr>
              <p14:cNvPr id="31" name="Ink 30">
                <a:extLst>
                  <a:ext uri="{FF2B5EF4-FFF2-40B4-BE49-F238E27FC236}">
                    <a16:creationId xmlns:a16="http://schemas.microsoft.com/office/drawing/2014/main" id="{AB163072-F832-71CF-ED76-46918BCDF881}"/>
                  </a:ext>
                </a:extLst>
              </p14:cNvPr>
              <p14:cNvContentPartPr/>
              <p14:nvPr/>
            </p14:nvContentPartPr>
            <p14:xfrm>
              <a:off x="2801550" y="3463425"/>
              <a:ext cx="786600" cy="296280"/>
            </p14:xfrm>
          </p:contentPart>
        </mc:Choice>
        <mc:Fallback xmlns="">
          <p:pic>
            <p:nvPicPr>
              <p:cNvPr id="31" name="Ink 30">
                <a:extLst>
                  <a:ext uri="{FF2B5EF4-FFF2-40B4-BE49-F238E27FC236}">
                    <a16:creationId xmlns:a16="http://schemas.microsoft.com/office/drawing/2014/main" id="{AB163072-F832-71CF-ED76-46918BCDF881}"/>
                  </a:ext>
                </a:extLst>
              </p:cNvPr>
              <p:cNvPicPr/>
              <p:nvPr/>
            </p:nvPicPr>
            <p:blipFill>
              <a:blip r:embed="rId4"/>
              <a:stretch>
                <a:fillRect/>
              </a:stretch>
            </p:blipFill>
            <p:spPr>
              <a:xfrm>
                <a:off x="2795430" y="3457305"/>
                <a:ext cx="798840" cy="308520"/>
              </a:xfrm>
              <a:prstGeom prst="rect">
                <a:avLst/>
              </a:prstGeom>
            </p:spPr>
          </p:pic>
        </mc:Fallback>
      </mc:AlternateContent>
    </p:spTree>
    <p:extLst>
      <p:ext uri="{BB962C8B-B14F-4D97-AF65-F5344CB8AC3E}">
        <p14:creationId xmlns:p14="http://schemas.microsoft.com/office/powerpoint/2010/main" val="322469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AD4EB-37BF-FC4F-3FF2-83B057B4678D}"/>
              </a:ext>
            </a:extLst>
          </p:cNvPr>
          <p:cNvSpPr>
            <a:spLocks noGrp="1"/>
          </p:cNvSpPr>
          <p:nvPr>
            <p:ph type="title"/>
          </p:nvPr>
        </p:nvSpPr>
        <p:spPr>
          <a:xfrm>
            <a:off x="720000" y="2285400"/>
            <a:ext cx="7704000" cy="572700"/>
          </a:xfrm>
        </p:spPr>
        <p:txBody>
          <a:bodyPr/>
          <a:lstStyle/>
          <a:p>
            <a:pPr algn="ctr"/>
            <a:r>
              <a:rPr lang="uk-UA" dirty="0"/>
              <a:t>Дякую за увагу !1!</a:t>
            </a:r>
            <a:endParaRPr lang="en-US" dirty="0"/>
          </a:p>
        </p:txBody>
      </p:sp>
    </p:spTree>
    <p:extLst>
      <p:ext uri="{BB962C8B-B14F-4D97-AF65-F5344CB8AC3E}">
        <p14:creationId xmlns:p14="http://schemas.microsoft.com/office/powerpoint/2010/main" val="978697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299A0-1B23-C8F5-865A-044D1D04DA05}"/>
              </a:ext>
            </a:extLst>
          </p:cNvPr>
          <p:cNvSpPr>
            <a:spLocks noGrp="1"/>
          </p:cNvSpPr>
          <p:nvPr>
            <p:ph type="title"/>
          </p:nvPr>
        </p:nvSpPr>
        <p:spPr>
          <a:xfrm flipH="1">
            <a:off x="4389120" y="935670"/>
            <a:ext cx="4297680" cy="2488250"/>
          </a:xfrm>
        </p:spPr>
        <p:txBody>
          <a:bodyPr/>
          <a:lstStyle/>
          <a:p>
            <a:r>
              <a:rPr lang="en-US" sz="1400" b="1"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це персональний фінансовий трекер на основі штучного інтелекту, розроблений, щоб допомогти людям керувати своїми фінансами за допомогою розширеної візуалізації та аналізу витрат на основі штучного інтелекту. Використовуючи штучний інтелект, </a:t>
            </a:r>
            <a:r>
              <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надає користувачам глибоке розуміння їхніх витратних звичок, що дозволяє їм приймати обґрунтовані фінансові рішення та досягати своїх фінансових цілей.</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5" name="Picture Placeholder 4" descr="A stack of money tied with rubber bands&#10;&#10;AI-generated content may be incorrect.">
            <a:extLst>
              <a:ext uri="{FF2B5EF4-FFF2-40B4-BE49-F238E27FC236}">
                <a16:creationId xmlns:a16="http://schemas.microsoft.com/office/drawing/2014/main" id="{DA01E5E3-5FEF-BED9-9C7B-C497584E2A32}"/>
              </a:ext>
            </a:extLst>
          </p:cNvPr>
          <p:cNvPicPr>
            <a:picLocks noGrp="1" noChangeAspect="1"/>
          </p:cNvPicPr>
          <p:nvPr>
            <p:ph type="pic" idx="2"/>
          </p:nvPr>
        </p:nvPicPr>
        <p:blipFill>
          <a:blip r:embed="rId2"/>
          <a:srcRect t="11996" b="11996"/>
          <a:stretch>
            <a:fillRect/>
          </a:stretch>
        </p:blipFill>
        <p:spPr/>
      </p:pic>
    </p:spTree>
    <p:extLst>
      <p:ext uri="{BB962C8B-B14F-4D97-AF65-F5344CB8AC3E}">
        <p14:creationId xmlns:p14="http://schemas.microsoft.com/office/powerpoint/2010/main" val="1828829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B679-3C25-3069-C506-5291ACA6DF51}"/>
              </a:ext>
            </a:extLst>
          </p:cNvPr>
          <p:cNvSpPr>
            <a:spLocks noGrp="1"/>
          </p:cNvSpPr>
          <p:nvPr>
            <p:ph type="title"/>
          </p:nvPr>
        </p:nvSpPr>
        <p:spPr>
          <a:xfrm>
            <a:off x="2645850" y="469900"/>
            <a:ext cx="3852300" cy="1111800"/>
          </a:xfrm>
        </p:spPr>
        <p:txBody>
          <a:bodyPr/>
          <a:lstStyle/>
          <a:p>
            <a:pPr algn="ctr"/>
            <a:r>
              <a:rPr lang="uk-UA" dirty="0"/>
              <a:t>Цілі аплікації</a:t>
            </a:r>
            <a:endParaRPr lang="en-US" dirty="0"/>
          </a:p>
        </p:txBody>
      </p:sp>
      <p:sp>
        <p:nvSpPr>
          <p:cNvPr id="3" name="Subtitle 2">
            <a:extLst>
              <a:ext uri="{FF2B5EF4-FFF2-40B4-BE49-F238E27FC236}">
                <a16:creationId xmlns:a16="http://schemas.microsoft.com/office/drawing/2014/main" id="{61BF3640-1CED-12E4-5E88-AA1DEE8D2EBF}"/>
              </a:ext>
            </a:extLst>
          </p:cNvPr>
          <p:cNvSpPr>
            <a:spLocks noGrp="1"/>
          </p:cNvSpPr>
          <p:nvPr>
            <p:ph type="subTitle" idx="1"/>
          </p:nvPr>
        </p:nvSpPr>
        <p:spPr>
          <a:xfrm>
            <a:off x="2319685" y="1271860"/>
            <a:ext cx="4504630" cy="3086780"/>
          </a:xfrm>
        </p:spPr>
        <p:txBody>
          <a:bodyPr/>
          <a:lstStyle/>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Отримуйте кращий контроль над своїми фінансами.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Відстежуйте витрати та доходи без зусиль.</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Створюйте та ефективно керуйте бюджетами.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Отримуйте персоналізовані фінансові поради та рекомендації.</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Візуалізуйте фінансові дані за допомогою діаграм і графіків для кращого розуміння.</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7" name="TextBox 6">
            <a:extLst>
              <a:ext uri="{FF2B5EF4-FFF2-40B4-BE49-F238E27FC236}">
                <a16:creationId xmlns:a16="http://schemas.microsoft.com/office/drawing/2014/main" id="{E9A590E0-1A4A-5CB3-2696-ED4D1B1C6E11}"/>
              </a:ext>
            </a:extLst>
          </p:cNvPr>
          <p:cNvSpPr txBox="1"/>
          <p:nvPr/>
        </p:nvSpPr>
        <p:spPr>
          <a:xfrm>
            <a:off x="2136140" y="4304268"/>
            <a:ext cx="5450840" cy="738664"/>
          </a:xfrm>
          <a:prstGeom prst="rect">
            <a:avLst/>
          </a:prstGeom>
          <a:noFill/>
        </p:spPr>
        <p:txBody>
          <a:bodyPr wrap="square">
            <a:spAutoFit/>
          </a:bodyPr>
          <a:lstStyle/>
          <a:p>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прагне змінити спосіб, у який люди взаємодіють зі своїми фінансами, роблячи фінансове управління доступним, ефективним та зрозумілим.</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11" name="Rectangle 10">
            <a:extLst>
              <a:ext uri="{FF2B5EF4-FFF2-40B4-BE49-F238E27FC236}">
                <a16:creationId xmlns:a16="http://schemas.microsoft.com/office/drawing/2014/main" id="{E1C5C643-26C3-42FD-4521-5BCBD1433C53}"/>
              </a:ext>
            </a:extLst>
          </p:cNvPr>
          <p:cNvSpPr/>
          <p:nvPr/>
        </p:nvSpPr>
        <p:spPr>
          <a:xfrm>
            <a:off x="2052320" y="4304268"/>
            <a:ext cx="83820" cy="738664"/>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0179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2EDC-3A6A-84C1-1F47-4E21B8F530EA}"/>
              </a:ext>
            </a:extLst>
          </p:cNvPr>
          <p:cNvSpPr>
            <a:spLocks noGrp="1"/>
          </p:cNvSpPr>
          <p:nvPr>
            <p:ph type="title"/>
          </p:nvPr>
        </p:nvSpPr>
        <p:spPr>
          <a:xfrm>
            <a:off x="1280100" y="268770"/>
            <a:ext cx="3291900" cy="1163790"/>
          </a:xfrm>
        </p:spPr>
        <p:txBody>
          <a:bodyPr/>
          <a:lstStyle/>
          <a:p>
            <a:r>
              <a:rPr lang="uk-UA" dirty="0"/>
              <a:t>Проблеми, які вирішує </a:t>
            </a:r>
            <a:r>
              <a:rPr lang="en-US" dirty="0"/>
              <a:t>Finca</a:t>
            </a:r>
          </a:p>
        </p:txBody>
      </p:sp>
      <p:graphicFrame>
        <p:nvGraphicFramePr>
          <p:cNvPr id="10" name="Diagram 9">
            <a:extLst>
              <a:ext uri="{FF2B5EF4-FFF2-40B4-BE49-F238E27FC236}">
                <a16:creationId xmlns:a16="http://schemas.microsoft.com/office/drawing/2014/main" id="{AD94A635-0399-9748-F685-E3538B74C988}"/>
              </a:ext>
            </a:extLst>
          </p:cNvPr>
          <p:cNvGraphicFramePr/>
          <p:nvPr>
            <p:extLst>
              <p:ext uri="{D42A27DB-BD31-4B8C-83A1-F6EECF244321}">
                <p14:modId xmlns:p14="http://schemas.microsoft.com/office/powerpoint/2010/main" val="2471077331"/>
              </p:ext>
            </p:extLst>
          </p:nvPr>
        </p:nvGraphicFramePr>
        <p:xfrm>
          <a:off x="1280100" y="1432560"/>
          <a:ext cx="5750560" cy="35920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4048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B6497-95EA-7F22-8725-3BBE1D936AB8}"/>
              </a:ext>
            </a:extLst>
          </p:cNvPr>
          <p:cNvSpPr>
            <a:spLocks noGrp="1"/>
          </p:cNvSpPr>
          <p:nvPr>
            <p:ph type="title"/>
          </p:nvPr>
        </p:nvSpPr>
        <p:spPr>
          <a:xfrm>
            <a:off x="720000" y="235135"/>
            <a:ext cx="7704000" cy="572700"/>
          </a:xfrm>
        </p:spPr>
        <p:txBody>
          <a:bodyPr/>
          <a:lstStyle/>
          <a:p>
            <a:r>
              <a:rPr lang="uk-UA" dirty="0"/>
              <a:t>Типи користувачів</a:t>
            </a:r>
            <a:endParaRPr lang="en-US" dirty="0"/>
          </a:p>
        </p:txBody>
      </p:sp>
      <p:graphicFrame>
        <p:nvGraphicFramePr>
          <p:cNvPr id="7" name="Diagram 6">
            <a:extLst>
              <a:ext uri="{FF2B5EF4-FFF2-40B4-BE49-F238E27FC236}">
                <a16:creationId xmlns:a16="http://schemas.microsoft.com/office/drawing/2014/main" id="{11F3CC62-4AB6-33B6-9319-266BF6F5245D}"/>
              </a:ext>
            </a:extLst>
          </p:cNvPr>
          <p:cNvGraphicFramePr/>
          <p:nvPr>
            <p:extLst>
              <p:ext uri="{D42A27DB-BD31-4B8C-83A1-F6EECF244321}">
                <p14:modId xmlns:p14="http://schemas.microsoft.com/office/powerpoint/2010/main" val="2425406210"/>
              </p:ext>
            </p:extLst>
          </p:nvPr>
        </p:nvGraphicFramePr>
        <p:xfrm>
          <a:off x="1524000" y="80783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7137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8"/>
          <p:cNvSpPr txBox="1">
            <a:spLocks noGrp="1"/>
          </p:cNvSpPr>
          <p:nvPr>
            <p:ph type="title"/>
          </p:nvPr>
        </p:nvSpPr>
        <p:spPr>
          <a:xfrm>
            <a:off x="648880" y="153925"/>
            <a:ext cx="3410400" cy="11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uk-UA" dirty="0"/>
              <a:t>Базові вимоги до застосунку</a:t>
            </a:r>
            <a:endParaRPr dirty="0"/>
          </a:p>
        </p:txBody>
      </p:sp>
      <p:pic>
        <p:nvPicPr>
          <p:cNvPr id="294" name="Google Shape;294;p38"/>
          <p:cNvPicPr preferRelativeResize="0">
            <a:picLocks noGrp="1"/>
          </p:cNvPicPr>
          <p:nvPr>
            <p:ph type="pic" idx="2"/>
          </p:nvPr>
        </p:nvPicPr>
        <p:blipFill rotWithShape="1">
          <a:blip r:embed="rId3">
            <a:alphaModFix/>
          </a:blip>
          <a:srcRect t="4545" b="4545"/>
          <a:stretch/>
        </p:blipFill>
        <p:spPr>
          <a:xfrm>
            <a:off x="5750561" y="0"/>
            <a:ext cx="3401752" cy="5143499"/>
          </a:xfrm>
          <a:prstGeom prst="rect">
            <a:avLst/>
          </a:prstGeom>
        </p:spPr>
      </p:pic>
      <p:sp>
        <p:nvSpPr>
          <p:cNvPr id="295" name="Google Shape;295;p38"/>
          <p:cNvSpPr/>
          <p:nvPr/>
        </p:nvSpPr>
        <p:spPr>
          <a:xfrm flipH="1">
            <a:off x="7990300" y="3979200"/>
            <a:ext cx="1165500" cy="1164300"/>
          </a:xfrm>
          <a:prstGeom prst="rtTriangle">
            <a:avLst/>
          </a:prstGeom>
          <a:solidFill>
            <a:srgbClr val="6439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aphicFrame>
        <p:nvGraphicFramePr>
          <p:cNvPr id="6" name="Diagram 5">
            <a:extLst>
              <a:ext uri="{FF2B5EF4-FFF2-40B4-BE49-F238E27FC236}">
                <a16:creationId xmlns:a16="http://schemas.microsoft.com/office/drawing/2014/main" id="{1580004B-1E78-1C4E-3182-78CF3A148558}"/>
              </a:ext>
            </a:extLst>
          </p:cNvPr>
          <p:cNvGraphicFramePr/>
          <p:nvPr>
            <p:extLst>
              <p:ext uri="{D42A27DB-BD31-4B8C-83A1-F6EECF244321}">
                <p14:modId xmlns:p14="http://schemas.microsoft.com/office/powerpoint/2010/main" val="1686676409"/>
              </p:ext>
            </p:extLst>
          </p:nvPr>
        </p:nvGraphicFramePr>
        <p:xfrm>
          <a:off x="314960" y="1344325"/>
          <a:ext cx="5435600" cy="36452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uk-UA" dirty="0"/>
              <a:t>Аналіз подібних</a:t>
            </a:r>
            <a:r>
              <a:rPr lang="en-US" dirty="0"/>
              <a:t> </a:t>
            </a:r>
            <a:r>
              <a:rPr lang="uk-UA" dirty="0"/>
              <a:t>додатків</a:t>
            </a:r>
            <a:endParaRPr lang="en-US" dirty="0"/>
          </a:p>
        </p:txBody>
      </p:sp>
      <p:sp>
        <p:nvSpPr>
          <p:cNvPr id="301" name="Google Shape;301;p39"/>
          <p:cNvSpPr txBox="1">
            <a:spLocks noGrp="1"/>
          </p:cNvSpPr>
          <p:nvPr>
            <p:ph type="title" idx="2"/>
          </p:nvPr>
        </p:nvSpPr>
        <p:spPr>
          <a:xfrm>
            <a:off x="1302125"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01</a:t>
            </a:r>
            <a:endParaRPr/>
          </a:p>
        </p:txBody>
      </p:sp>
      <p:sp>
        <p:nvSpPr>
          <p:cNvPr id="303" name="Google Shape;303;p39"/>
          <p:cNvSpPr txBox="1">
            <a:spLocks noGrp="1"/>
          </p:cNvSpPr>
          <p:nvPr>
            <p:ph type="title" idx="4"/>
          </p:nvPr>
        </p:nvSpPr>
        <p:spPr>
          <a:xfrm>
            <a:off x="3696596"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02</a:t>
            </a:r>
            <a:endParaRPr/>
          </a:p>
        </p:txBody>
      </p:sp>
      <p:sp>
        <p:nvSpPr>
          <p:cNvPr id="305" name="Google Shape;305;p39"/>
          <p:cNvSpPr txBox="1">
            <a:spLocks noGrp="1"/>
          </p:cNvSpPr>
          <p:nvPr>
            <p:ph type="title" idx="6"/>
          </p:nvPr>
        </p:nvSpPr>
        <p:spPr>
          <a:xfrm>
            <a:off x="6091074"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03</a:t>
            </a:r>
            <a:endParaRPr/>
          </a:p>
        </p:txBody>
      </p:sp>
      <p:sp>
        <p:nvSpPr>
          <p:cNvPr id="307" name="Google Shape;307;p39"/>
          <p:cNvSpPr txBox="1">
            <a:spLocks noGrp="1"/>
          </p:cNvSpPr>
          <p:nvPr>
            <p:ph type="subTitle" idx="1"/>
          </p:nvPr>
        </p:nvSpPr>
        <p:spPr>
          <a:xfrm>
            <a:off x="1161425" y="2115707"/>
            <a:ext cx="1750800" cy="572700"/>
          </a:xfrm>
          <a:prstGeom prst="rect">
            <a:avLst/>
          </a:prstGeom>
        </p:spPr>
        <p:txBody>
          <a:bodyPr spcFirstLastPara="1" wrap="square" lIns="91425" tIns="91425" rIns="91425" bIns="0" anchor="t" anchorCtr="0">
            <a:noAutofit/>
          </a:bodyPr>
          <a:lstStyle/>
          <a:p>
            <a:r>
              <a:rPr lang="en-US" dirty="0"/>
              <a:t>Mint</a:t>
            </a:r>
          </a:p>
        </p:txBody>
      </p:sp>
      <p:sp>
        <p:nvSpPr>
          <p:cNvPr id="28" name="TextBox 27">
            <a:extLst>
              <a:ext uri="{FF2B5EF4-FFF2-40B4-BE49-F238E27FC236}">
                <a16:creationId xmlns:a16="http://schemas.microsoft.com/office/drawing/2014/main" id="{9CAA6432-3D45-E55A-8832-CA7A32AE58B8}"/>
              </a:ext>
            </a:extLst>
          </p:cNvPr>
          <p:cNvSpPr txBox="1"/>
          <p:nvPr/>
        </p:nvSpPr>
        <p:spPr>
          <a:xfrm>
            <a:off x="3696596" y="2115707"/>
            <a:ext cx="1373244" cy="969496"/>
          </a:xfrm>
          <a:prstGeom prst="rect">
            <a:avLst/>
          </a:prstGeom>
          <a:noFill/>
        </p:spPr>
        <p:txBody>
          <a:bodyPr wrap="square" rtlCol="0">
            <a:spAutoFit/>
          </a:bodyPr>
          <a:lstStyle/>
          <a:p>
            <a:r>
              <a:rPr lang="en-US" sz="1900" dirty="0">
                <a:latin typeface="Inter Tight ExtraBold" panose="020B0604020202020204" charset="0"/>
                <a:ea typeface="Inter Tight ExtraBold" panose="020B0604020202020204" charset="0"/>
                <a:cs typeface="Inter Tight ExtraBold" panose="020B0604020202020204" charset="0"/>
              </a:rPr>
              <a:t>YNAB (You Need A Budget)</a:t>
            </a:r>
          </a:p>
        </p:txBody>
      </p:sp>
      <p:sp>
        <p:nvSpPr>
          <p:cNvPr id="31" name="TextBox 30">
            <a:extLst>
              <a:ext uri="{FF2B5EF4-FFF2-40B4-BE49-F238E27FC236}">
                <a16:creationId xmlns:a16="http://schemas.microsoft.com/office/drawing/2014/main" id="{B4E72E23-736A-DD13-FA52-4C4877B8C2B7}"/>
              </a:ext>
            </a:extLst>
          </p:cNvPr>
          <p:cNvSpPr txBox="1"/>
          <p:nvPr/>
        </p:nvSpPr>
        <p:spPr>
          <a:xfrm>
            <a:off x="6091074" y="2141115"/>
            <a:ext cx="1373244" cy="969496"/>
          </a:xfrm>
          <a:prstGeom prst="rect">
            <a:avLst/>
          </a:prstGeom>
          <a:noFill/>
        </p:spPr>
        <p:txBody>
          <a:bodyPr wrap="square" rtlCol="0">
            <a:spAutoFit/>
          </a:bodyPr>
          <a:lstStyle/>
          <a:p>
            <a:r>
              <a:rPr lang="en-US" sz="1900" b="1" dirty="0">
                <a:latin typeface="Inter Tight ExtraBold" panose="020B0604020202020204" charset="0"/>
                <a:ea typeface="Inter Tight ExtraBold" panose="020B0604020202020204" charset="0"/>
                <a:cs typeface="Inter Tight ExtraBold" panose="020B0604020202020204" charset="0"/>
              </a:rPr>
              <a:t>Personal Capital</a:t>
            </a:r>
          </a:p>
          <a:p>
            <a:endParaRPr lang="en-US" sz="1900" dirty="0">
              <a:latin typeface="Inter Tight ExtraBold" panose="020B0604020202020204" charset="0"/>
              <a:ea typeface="Inter Tight ExtraBold" panose="020B0604020202020204" charset="0"/>
              <a:cs typeface="Inter Tight ExtraBold" panose="020B0604020202020204" charset="0"/>
            </a:endParaRPr>
          </a:p>
        </p:txBody>
      </p:sp>
      <p:pic>
        <p:nvPicPr>
          <p:cNvPr id="35" name="Picture 34">
            <a:extLst>
              <a:ext uri="{FF2B5EF4-FFF2-40B4-BE49-F238E27FC236}">
                <a16:creationId xmlns:a16="http://schemas.microsoft.com/office/drawing/2014/main" id="{6AFA9643-1446-9FEB-9A19-ACB2FA6F6E49}"/>
              </a:ext>
            </a:extLst>
          </p:cNvPr>
          <p:cNvPicPr>
            <a:picLocks noChangeAspect="1"/>
          </p:cNvPicPr>
          <p:nvPr/>
        </p:nvPicPr>
        <p:blipFill>
          <a:blip r:embed="rId3"/>
          <a:stretch>
            <a:fillRect/>
          </a:stretch>
        </p:blipFill>
        <p:spPr>
          <a:xfrm>
            <a:off x="6306110" y="3347384"/>
            <a:ext cx="943171" cy="933547"/>
          </a:xfrm>
          <a:prstGeom prst="rect">
            <a:avLst/>
          </a:prstGeom>
        </p:spPr>
      </p:pic>
      <p:pic>
        <p:nvPicPr>
          <p:cNvPr id="37" name="Picture 36" descr="A white letter with leaves on a blue background&#10;&#10;AI-generated content may be incorrect.">
            <a:extLst>
              <a:ext uri="{FF2B5EF4-FFF2-40B4-BE49-F238E27FC236}">
                <a16:creationId xmlns:a16="http://schemas.microsoft.com/office/drawing/2014/main" id="{D998F659-2DE8-40EF-DAB8-244784C5C51C}"/>
              </a:ext>
            </a:extLst>
          </p:cNvPr>
          <p:cNvPicPr>
            <a:picLocks noChangeAspect="1"/>
          </p:cNvPicPr>
          <p:nvPr/>
        </p:nvPicPr>
        <p:blipFill>
          <a:blip r:embed="rId4"/>
          <a:stretch>
            <a:fillRect/>
          </a:stretch>
        </p:blipFill>
        <p:spPr>
          <a:xfrm>
            <a:off x="3911632" y="3309413"/>
            <a:ext cx="943171" cy="943171"/>
          </a:xfrm>
          <a:prstGeom prst="rect">
            <a:avLst/>
          </a:prstGeom>
        </p:spPr>
      </p:pic>
      <p:pic>
        <p:nvPicPr>
          <p:cNvPr id="39" name="Picture 38" descr="A logo with a drop of water in the middle&#10;&#10;AI-generated content may be incorrect.">
            <a:extLst>
              <a:ext uri="{FF2B5EF4-FFF2-40B4-BE49-F238E27FC236}">
                <a16:creationId xmlns:a16="http://schemas.microsoft.com/office/drawing/2014/main" id="{E575A031-DFE6-FB64-3DEA-5E9F97B418C2}"/>
              </a:ext>
            </a:extLst>
          </p:cNvPr>
          <p:cNvPicPr>
            <a:picLocks noChangeAspect="1"/>
          </p:cNvPicPr>
          <p:nvPr/>
        </p:nvPicPr>
        <p:blipFill>
          <a:blip r:embed="rId5"/>
          <a:stretch>
            <a:fillRect/>
          </a:stretch>
        </p:blipFill>
        <p:spPr>
          <a:xfrm>
            <a:off x="805530" y="3309413"/>
            <a:ext cx="1727890" cy="97151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C364-E671-8C2A-71B5-C3FD482EB5CC}"/>
              </a:ext>
            </a:extLst>
          </p:cNvPr>
          <p:cNvSpPr>
            <a:spLocks noGrp="1"/>
          </p:cNvSpPr>
          <p:nvPr>
            <p:ph type="ctrTitle"/>
          </p:nvPr>
        </p:nvSpPr>
        <p:spPr>
          <a:xfrm>
            <a:off x="373800" y="1030890"/>
            <a:ext cx="1521967" cy="623679"/>
          </a:xfrm>
          <a:ln w="12700"/>
        </p:spPr>
        <p:txBody>
          <a:bodyPr/>
          <a:lstStyle/>
          <a:p>
            <a:r>
              <a:rPr lang="en-US" sz="3200" dirty="0"/>
              <a:t>Mint</a:t>
            </a:r>
          </a:p>
        </p:txBody>
      </p:sp>
      <p:sp>
        <p:nvSpPr>
          <p:cNvPr id="3" name="Subtitle 2">
            <a:extLst>
              <a:ext uri="{FF2B5EF4-FFF2-40B4-BE49-F238E27FC236}">
                <a16:creationId xmlns:a16="http://schemas.microsoft.com/office/drawing/2014/main" id="{1E209AA4-3E8F-4BB0-FE60-889EF1F73481}"/>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ru-RU"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Безкоштовне використання.</a:t>
            </a: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Автоматичне відстеження витрат через підключення до банківських рахунків.</a:t>
            </a: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та моніторинг кредитного рейтингу.</a:t>
            </a:r>
          </a:p>
          <a:p>
            <a:endParaRPr lang="en-US"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10" name="Picture Placeholder 9">
            <a:extLst>
              <a:ext uri="{FF2B5EF4-FFF2-40B4-BE49-F238E27FC236}">
                <a16:creationId xmlns:a16="http://schemas.microsoft.com/office/drawing/2014/main" id="{0E829805-F127-118F-D46D-7D6C8D81986C}"/>
              </a:ext>
            </a:extLst>
          </p:cNvPr>
          <p:cNvPicPr>
            <a:picLocks noGrp="1" noChangeAspect="1"/>
          </p:cNvPicPr>
          <p:nvPr>
            <p:ph type="pic" idx="2"/>
          </p:nvPr>
        </p:nvPicPr>
        <p:blipFill>
          <a:blip r:embed="rId2"/>
          <a:srcRect l="6093" r="6093"/>
          <a:stretch/>
        </p:blipFill>
        <p:spPr>
          <a:ln w="12700"/>
        </p:spPr>
      </p:pic>
      <p:sp>
        <p:nvSpPr>
          <p:cNvPr id="11" name="Subtitle 2">
            <a:extLst>
              <a:ext uri="{FF2B5EF4-FFF2-40B4-BE49-F238E27FC236}">
                <a16:creationId xmlns:a16="http://schemas.microsoft.com/office/drawing/2014/main" id="{3DFD1EFC-7DD4-0A08-9C0C-BA74FED0EF7E}"/>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Обмежені можливості налаштування.</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Реклама та промоакції всередині застосунку.</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Іноді виникають проблеми з синхронізацією банківських рахунків.</a:t>
            </a:r>
          </a:p>
        </p:txBody>
      </p:sp>
      <p:sp>
        <p:nvSpPr>
          <p:cNvPr id="12" name="Subtitle 2">
            <a:extLst>
              <a:ext uri="{FF2B5EF4-FFF2-40B4-BE49-F238E27FC236}">
                <a16:creationId xmlns:a16="http://schemas.microsoft.com/office/drawing/2014/main" id="{68018DC2-DC2A-F397-5A9B-59B0F1FB3140}"/>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планування бюджету, нагадування про оплату рахунків, моніторинг інвестицій.</a:t>
            </a:r>
          </a:p>
        </p:txBody>
      </p:sp>
    </p:spTree>
    <p:extLst>
      <p:ext uri="{BB962C8B-B14F-4D97-AF65-F5344CB8AC3E}">
        <p14:creationId xmlns:p14="http://schemas.microsoft.com/office/powerpoint/2010/main" val="1756367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2393F6-4404-D676-B30F-9C421BB221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76B10E-E58F-08D8-C392-2AD418B9A7E3}"/>
              </a:ext>
            </a:extLst>
          </p:cNvPr>
          <p:cNvSpPr>
            <a:spLocks noGrp="1"/>
          </p:cNvSpPr>
          <p:nvPr>
            <p:ph type="ctrTitle"/>
          </p:nvPr>
        </p:nvSpPr>
        <p:spPr>
          <a:xfrm>
            <a:off x="373799" y="1030890"/>
            <a:ext cx="4413353" cy="623679"/>
          </a:xfrm>
          <a:ln w="12700"/>
        </p:spPr>
        <p:txBody>
          <a:bodyPr/>
          <a:lstStyle/>
          <a:p>
            <a:r>
              <a:rPr lang="en-US" sz="2400" dirty="0">
                <a:latin typeface="Inter Tight ExtraBold" panose="020B0604020202020204" charset="0"/>
                <a:ea typeface="Inter Tight ExtraBold" panose="020B0604020202020204" charset="0"/>
                <a:cs typeface="Inter Tight ExtraBold" panose="020B0604020202020204" charset="0"/>
              </a:rPr>
              <a:t>YNAB (You Need A Budget)</a:t>
            </a:r>
          </a:p>
        </p:txBody>
      </p:sp>
      <p:sp>
        <p:nvSpPr>
          <p:cNvPr id="3" name="Subtitle 2">
            <a:extLst>
              <a:ext uri="{FF2B5EF4-FFF2-40B4-BE49-F238E27FC236}">
                <a16:creationId xmlns:a16="http://schemas.microsoft.com/office/drawing/2014/main" id="{B37B1121-1C57-FBD4-7E83-EF8918694EB0}"/>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uk-UA"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Всеохоплюючі інструменти для планування бюджету.</a:t>
            </a: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Освітні ресурси з фінансового менеджменту.</a:t>
            </a: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Синхронізація з банківськими рахунками та відстеження фінансових цілей.</a:t>
            </a:r>
          </a:p>
        </p:txBody>
      </p:sp>
      <p:sp>
        <p:nvSpPr>
          <p:cNvPr id="11" name="Subtitle 2">
            <a:extLst>
              <a:ext uri="{FF2B5EF4-FFF2-40B4-BE49-F238E27FC236}">
                <a16:creationId xmlns:a16="http://schemas.microsoft.com/office/drawing/2014/main" id="{54122478-672F-0192-B481-C94C7B25F4E1}"/>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Підписна модель оплати.</a:t>
            </a: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Крута крива навчання для деяких користувачів.</a:t>
            </a: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Обмежене відстеження інвестицій.</a:t>
            </a:r>
          </a:p>
        </p:txBody>
      </p:sp>
      <p:sp>
        <p:nvSpPr>
          <p:cNvPr id="12" name="Subtitle 2">
            <a:extLst>
              <a:ext uri="{FF2B5EF4-FFF2-40B4-BE49-F238E27FC236}">
                <a16:creationId xmlns:a16="http://schemas.microsoft.com/office/drawing/2014/main" id="{86BC7DDD-21AA-6137-96E6-991E100F6426}"/>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Планування бюджету, відстеження витрат, постановка цілей, фінансові звіти.</a:t>
            </a:r>
          </a:p>
        </p:txBody>
      </p:sp>
      <p:pic>
        <p:nvPicPr>
          <p:cNvPr id="13" name="Picture Placeholder 12" descr="A white letter with leaves on a blue background&#10;&#10;AI-generated content may be incorrect.">
            <a:extLst>
              <a:ext uri="{FF2B5EF4-FFF2-40B4-BE49-F238E27FC236}">
                <a16:creationId xmlns:a16="http://schemas.microsoft.com/office/drawing/2014/main" id="{35385CC0-9D5B-2E79-0127-FB1F8C60E9CF}"/>
              </a:ext>
            </a:extLst>
          </p:cNvPr>
          <p:cNvPicPr>
            <a:picLocks noGrp="1" noChangeAspect="1"/>
          </p:cNvPicPr>
          <p:nvPr>
            <p:ph type="pic" idx="2"/>
          </p:nvPr>
        </p:nvPicPr>
        <p:blipFill>
          <a:blip r:embed="rId2"/>
          <a:srcRect l="13287" r="13287"/>
          <a:stretch>
            <a:fillRect/>
          </a:stretch>
        </p:blipFill>
        <p:spPr>
          <a:xfrm>
            <a:off x="5367338" y="0"/>
            <a:ext cx="3776662" cy="5143500"/>
          </a:xfrm>
          <a:prstGeom prst="rect">
            <a:avLst/>
          </a:prstGeom>
        </p:spPr>
      </p:pic>
    </p:spTree>
    <p:extLst>
      <p:ext uri="{BB962C8B-B14F-4D97-AF65-F5344CB8AC3E}">
        <p14:creationId xmlns:p14="http://schemas.microsoft.com/office/powerpoint/2010/main" val="927489118"/>
      </p:ext>
    </p:extLst>
  </p:cSld>
  <p:clrMapOvr>
    <a:masterClrMapping/>
  </p:clrMapOvr>
</p:sld>
</file>

<file path=ppt/theme/theme1.xml><?xml version="1.0" encoding="utf-8"?>
<a:theme xmlns:a="http://schemas.openxmlformats.org/drawingml/2006/main" name="Bookkeeping Dashboard by Slidesgo">
  <a:themeElements>
    <a:clrScheme name="Simple Light">
      <a:dk1>
        <a:srgbClr val="190F28"/>
      </a:dk1>
      <a:lt1>
        <a:srgbClr val="F2EFF9"/>
      </a:lt1>
      <a:dk2>
        <a:srgbClr val="6439FF"/>
      </a:dk2>
      <a:lt2>
        <a:srgbClr val="493686"/>
      </a:lt2>
      <a:accent1>
        <a:srgbClr val="FFFFFF"/>
      </a:accent1>
      <a:accent2>
        <a:srgbClr val="FFFFFF"/>
      </a:accent2>
      <a:accent3>
        <a:srgbClr val="FFFFFF"/>
      </a:accent3>
      <a:accent4>
        <a:srgbClr val="FFFFFF"/>
      </a:accent4>
      <a:accent5>
        <a:srgbClr val="FFFFFF"/>
      </a:accent5>
      <a:accent6>
        <a:srgbClr val="FFFFFF"/>
      </a:accent6>
      <a:hlink>
        <a:srgbClr val="190F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853</Words>
  <Application>Microsoft Office PowerPoint</Application>
  <PresentationFormat>On-screen Show (16:9)</PresentationFormat>
  <Paragraphs>104</Paragraphs>
  <Slides>13</Slides>
  <Notes>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Raleway</vt:lpstr>
      <vt:lpstr>Barlow</vt:lpstr>
      <vt:lpstr>Inter Tight ExtraBold</vt:lpstr>
      <vt:lpstr>Open Sans Light</vt:lpstr>
      <vt:lpstr>Arimo</vt:lpstr>
      <vt:lpstr>Arial</vt:lpstr>
      <vt:lpstr>Anaheim</vt:lpstr>
      <vt:lpstr>Bebas Neue</vt:lpstr>
      <vt:lpstr>DM Sans</vt:lpstr>
      <vt:lpstr>Nunito Light</vt:lpstr>
      <vt:lpstr>Aptos Mono</vt:lpstr>
      <vt:lpstr>Sans Serif Collection</vt:lpstr>
      <vt:lpstr>Bookkeeping Dashboard by Slidesgo</vt:lpstr>
      <vt:lpstr>Finca</vt:lpstr>
      <vt:lpstr>Finca - це персональний фінансовий трекер на основі штучного інтелекту, розроблений, щоб допомогти людям керувати своїми фінансами за допомогою розширеної візуалізації та аналізу витрат на основі штучного інтелекту. Використовуючи штучний інтелект, Finca надає користувачам глибоке розуміння їхніх витратних звичок, що дозволяє їм приймати обґрунтовані фінансові рішення та досягати своїх фінансових цілей.</vt:lpstr>
      <vt:lpstr>Цілі аплікації</vt:lpstr>
      <vt:lpstr>Проблеми, які вирішує Finca</vt:lpstr>
      <vt:lpstr>Типи користувачів</vt:lpstr>
      <vt:lpstr>Базові вимоги до застосунку</vt:lpstr>
      <vt:lpstr>Аналіз подібних додатків</vt:lpstr>
      <vt:lpstr>Mint</vt:lpstr>
      <vt:lpstr>YNAB (You Need A Budget)</vt:lpstr>
      <vt:lpstr>Personal Capital</vt:lpstr>
      <vt:lpstr>Чим відрізняється Finca</vt:lpstr>
      <vt:lpstr>PowerPoint Presentation</vt:lpstr>
      <vt:lpstr>Дякую за увагу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Дутка Дем`ян</cp:lastModifiedBy>
  <cp:revision>3</cp:revision>
  <dcterms:modified xsi:type="dcterms:W3CDTF">2025-03-13T16:48:58Z</dcterms:modified>
</cp:coreProperties>
</file>